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550" r:id="rId2"/>
    <p:sldId id="1606" r:id="rId3"/>
    <p:sldId id="1508" r:id="rId4"/>
    <p:sldId id="1551" r:id="rId5"/>
    <p:sldId id="1608" r:id="rId6"/>
    <p:sldId id="1607" r:id="rId7"/>
    <p:sldId id="1609" r:id="rId8"/>
    <p:sldId id="1610" r:id="rId9"/>
    <p:sldId id="1553" r:id="rId10"/>
    <p:sldId id="1549" r:id="rId11"/>
    <p:sldId id="1554" r:id="rId12"/>
    <p:sldId id="1570" r:id="rId13"/>
    <p:sldId id="1572" r:id="rId14"/>
    <p:sldId id="1571" r:id="rId15"/>
    <p:sldId id="1510" r:id="rId16"/>
    <p:sldId id="1476" r:id="rId17"/>
    <p:sldId id="1547" r:id="rId18"/>
    <p:sldId id="1546" r:id="rId19"/>
    <p:sldId id="1556" r:id="rId20"/>
    <p:sldId id="1545" r:id="rId21"/>
    <p:sldId id="1611" r:id="rId22"/>
    <p:sldId id="1612" r:id="rId23"/>
    <p:sldId id="1560" r:id="rId24"/>
    <p:sldId id="1561" r:id="rId25"/>
    <p:sldId id="1588" r:id="rId26"/>
    <p:sldId id="1489" r:id="rId27"/>
    <p:sldId id="1536" r:id="rId28"/>
    <p:sldId id="1538" r:id="rId29"/>
    <p:sldId id="1568" r:id="rId30"/>
    <p:sldId id="1581" r:id="rId31"/>
    <p:sldId id="1582" r:id="rId32"/>
    <p:sldId id="1589" r:id="rId33"/>
    <p:sldId id="1579" r:id="rId34"/>
    <p:sldId id="1559" r:id="rId35"/>
    <p:sldId id="1563" r:id="rId36"/>
    <p:sldId id="1564" r:id="rId37"/>
    <p:sldId id="1565" r:id="rId38"/>
    <p:sldId id="1613" r:id="rId39"/>
    <p:sldId id="1614" r:id="rId40"/>
    <p:sldId id="1586" r:id="rId41"/>
    <p:sldId id="1583" r:id="rId42"/>
    <p:sldId id="1584" r:id="rId43"/>
    <p:sldId id="1585" r:id="rId44"/>
    <p:sldId id="1621" r:id="rId45"/>
    <p:sldId id="1591" r:id="rId46"/>
    <p:sldId id="1596" r:id="rId47"/>
    <p:sldId id="1615" r:id="rId48"/>
    <p:sldId id="1597" r:id="rId49"/>
    <p:sldId id="1622" r:id="rId50"/>
    <p:sldId id="1598" r:id="rId51"/>
    <p:sldId id="1599" r:id="rId52"/>
    <p:sldId id="1600" r:id="rId53"/>
    <p:sldId id="1601" r:id="rId54"/>
    <p:sldId id="1602" r:id="rId55"/>
    <p:sldId id="1625" r:id="rId56"/>
    <p:sldId id="1623" r:id="rId57"/>
    <p:sldId id="1626" r:id="rId58"/>
    <p:sldId id="1624" r:id="rId59"/>
    <p:sldId id="1617" r:id="rId60"/>
    <p:sldId id="1604" r:id="rId61"/>
    <p:sldId id="1618" r:id="rId62"/>
    <p:sldId id="1605" r:id="rId63"/>
    <p:sldId id="1619" r:id="rId64"/>
    <p:sldId id="1620" r:id="rId65"/>
    <p:sldId id="1616" r:id="rId66"/>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9E4F2"/>
    <a:srgbClr val="253DCB"/>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4" autoAdjust="0"/>
    <p:restoredTop sz="96252" autoAdjust="0"/>
  </p:normalViewPr>
  <p:slideViewPr>
    <p:cSldViewPr>
      <p:cViewPr varScale="1">
        <p:scale>
          <a:sx n="116" d="100"/>
          <a:sy n="116" d="100"/>
        </p:scale>
        <p:origin x="492" y="64"/>
      </p:cViewPr>
      <p:guideLst>
        <p:guide orient="horz" pos="2160"/>
        <p:guide pos="3840"/>
      </p:guideLst>
    </p:cSldViewPr>
  </p:slideViewPr>
  <p:outlineViewPr>
    <p:cViewPr>
      <p:scale>
        <a:sx n="33" d="100"/>
        <a:sy n="33" d="100"/>
      </p:scale>
      <p:origin x="0" y="-1635"/>
    </p:cViewPr>
  </p:outlineViewPr>
  <p:notesTextViewPr>
    <p:cViewPr>
      <p:scale>
        <a:sx n="3" d="2"/>
        <a:sy n="3" d="2"/>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dirty="0"/>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12/7/2020</a:t>
            </a:fld>
            <a:endParaRPr lang="en-SG" dirty="0"/>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dirty="0"/>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dirty="0"/>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12/7/2020</a:t>
            </a:fld>
            <a:endParaRPr lang="en-SG"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dirty="0"/>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dirty="0"/>
          </a:p>
        </p:txBody>
      </p:sp>
    </p:spTree>
    <p:extLst>
      <p:ext uri="{BB962C8B-B14F-4D97-AF65-F5344CB8AC3E}">
        <p14:creationId xmlns:p14="http://schemas.microsoft.com/office/powerpoint/2010/main" val="419106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39</a:t>
            </a:fld>
            <a:endParaRPr lang="en-SG" dirty="0"/>
          </a:p>
        </p:txBody>
      </p:sp>
    </p:spTree>
    <p:extLst>
      <p:ext uri="{BB962C8B-B14F-4D97-AF65-F5344CB8AC3E}">
        <p14:creationId xmlns:p14="http://schemas.microsoft.com/office/powerpoint/2010/main" val="180485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46</a:t>
            </a:fld>
            <a:endParaRPr lang="en-SG"/>
          </a:p>
        </p:txBody>
      </p:sp>
    </p:spTree>
    <p:extLst>
      <p:ext uri="{BB962C8B-B14F-4D97-AF65-F5344CB8AC3E}">
        <p14:creationId xmlns:p14="http://schemas.microsoft.com/office/powerpoint/2010/main" val="256033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8</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11</a:t>
            </a:fld>
            <a:endParaRPr lang="en-SG" dirty="0"/>
          </a:p>
        </p:txBody>
      </p:sp>
    </p:spTree>
    <p:extLst>
      <p:ext uri="{BB962C8B-B14F-4D97-AF65-F5344CB8AC3E}">
        <p14:creationId xmlns:p14="http://schemas.microsoft.com/office/powerpoint/2010/main" val="276484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13</a:t>
            </a:fld>
            <a:endParaRPr lang="en-SG" dirty="0"/>
          </a:p>
        </p:txBody>
      </p:sp>
    </p:spTree>
    <p:extLst>
      <p:ext uri="{BB962C8B-B14F-4D97-AF65-F5344CB8AC3E}">
        <p14:creationId xmlns:p14="http://schemas.microsoft.com/office/powerpoint/2010/main" val="29246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15</a:t>
            </a:fld>
            <a:endParaRPr lang="en-SG" dirty="0"/>
          </a:p>
        </p:txBody>
      </p:sp>
    </p:spTree>
    <p:extLst>
      <p:ext uri="{BB962C8B-B14F-4D97-AF65-F5344CB8AC3E}">
        <p14:creationId xmlns:p14="http://schemas.microsoft.com/office/powerpoint/2010/main" val="16003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dirty="0"/>
          </a:p>
        </p:txBody>
      </p:sp>
    </p:spTree>
    <p:extLst>
      <p:ext uri="{BB962C8B-B14F-4D97-AF65-F5344CB8AC3E}">
        <p14:creationId xmlns:p14="http://schemas.microsoft.com/office/powerpoint/2010/main" val="169597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35</a:t>
            </a:fld>
            <a:endParaRPr lang="en-SG" dirty="0"/>
          </a:p>
        </p:txBody>
      </p:sp>
    </p:spTree>
    <p:extLst>
      <p:ext uri="{BB962C8B-B14F-4D97-AF65-F5344CB8AC3E}">
        <p14:creationId xmlns:p14="http://schemas.microsoft.com/office/powerpoint/2010/main" val="96767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38</a:t>
            </a:fld>
            <a:endParaRPr lang="en-SG" dirty="0"/>
          </a:p>
        </p:txBody>
      </p:sp>
    </p:spTree>
    <p:extLst>
      <p:ext uri="{BB962C8B-B14F-4D97-AF65-F5344CB8AC3E}">
        <p14:creationId xmlns:p14="http://schemas.microsoft.com/office/powerpoint/2010/main" val="273860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dirty="0"/>
          </a:p>
        </p:txBody>
      </p:sp>
    </p:spTree>
    <p:extLst>
      <p:ext uri="{BB962C8B-B14F-4D97-AF65-F5344CB8AC3E}">
        <p14:creationId xmlns:p14="http://schemas.microsoft.com/office/powerpoint/2010/main" val="6350741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dirty="0"/>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dirty="0"/>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dirty="0"/>
          </a:p>
        </p:txBody>
      </p:sp>
    </p:spTree>
    <p:extLst>
      <p:ext uri="{BB962C8B-B14F-4D97-AF65-F5344CB8AC3E}">
        <p14:creationId xmlns:p14="http://schemas.microsoft.com/office/powerpoint/2010/main" val="14742885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dirty="0"/>
          </a:p>
        </p:txBody>
      </p:sp>
    </p:spTree>
    <p:extLst>
      <p:ext uri="{BB962C8B-B14F-4D97-AF65-F5344CB8AC3E}">
        <p14:creationId xmlns:p14="http://schemas.microsoft.com/office/powerpoint/2010/main" val="42221797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dirty="0"/>
          </a:p>
        </p:txBody>
      </p:sp>
    </p:spTree>
    <p:extLst>
      <p:ext uri="{BB962C8B-B14F-4D97-AF65-F5344CB8AC3E}">
        <p14:creationId xmlns:p14="http://schemas.microsoft.com/office/powerpoint/2010/main" val="39180243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dirty="0"/>
          </a:p>
        </p:txBody>
      </p:sp>
    </p:spTree>
    <p:extLst>
      <p:ext uri="{BB962C8B-B14F-4D97-AF65-F5344CB8AC3E}">
        <p14:creationId xmlns:p14="http://schemas.microsoft.com/office/powerpoint/2010/main" val="20774722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dirty="0"/>
          </a:p>
        </p:txBody>
      </p:sp>
    </p:spTree>
    <p:extLst>
      <p:ext uri="{BB962C8B-B14F-4D97-AF65-F5344CB8AC3E}">
        <p14:creationId xmlns:p14="http://schemas.microsoft.com/office/powerpoint/2010/main" val="25344109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dirty="0"/>
          </a:p>
        </p:txBody>
      </p:sp>
    </p:spTree>
    <p:extLst>
      <p:ext uri="{BB962C8B-B14F-4D97-AF65-F5344CB8AC3E}">
        <p14:creationId xmlns:p14="http://schemas.microsoft.com/office/powerpoint/2010/main" val="40452433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dirty="0"/>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dirty="0"/>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dirty="0"/>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4" Type="http://schemas.openxmlformats.org/officeDocument/2006/relationships/hyperlink" Target="https://osf.io/t6j7u/wiki/3.%20Using%20the%20Tool%20-%20Outpu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papers.nips.cc/paper/2698-sharing-clusters-among-related-groups-hierarchical-dirichlet-processes.pdf" TargetMode="External"/><Relationship Id="rId2" Type="http://schemas.openxmlformats.org/officeDocument/2006/relationships/hyperlink" Target="https://www.tandfonline.com/doi/pdf/10.1198/016214506000000302" TargetMode="External"/><Relationship Id="rId1" Type="http://schemas.openxmlformats.org/officeDocument/2006/relationships/slideLayout" Target="../slideLayouts/slideLayout2.xml"/><Relationship Id="rId6" Type="http://schemas.openxmlformats.org/officeDocument/2006/relationships/hyperlink" Target="https://www.repository.cam.ac.uk/bitstream/handle/1810/275454/Roberts-2018-PhD.pdf" TargetMode="External"/><Relationship Id="rId5" Type="http://schemas.openxmlformats.org/officeDocument/2006/relationships/hyperlink" Target="https://github.com/nicolaroberts/hdp" TargetMode="External"/><Relationship Id="rId4" Type="http://schemas.openxmlformats.org/officeDocument/2006/relationships/hyperlink" Target="http://www.stats.ox.ac.uk/~teh/research/npbayes/npbayes-r21.tgz"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NULL"/><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381000" y="3276600"/>
            <a:ext cx="4551219" cy="1537857"/>
          </a:xfrm>
        </p:spPr>
        <p:txBody>
          <a:bodyPr>
            <a:normAutofit/>
          </a:bodyPr>
          <a:lstStyle/>
          <a:p>
            <a:pPr eaLnBrk="1" fontAlgn="auto" hangingPunct="1">
              <a:lnSpc>
                <a:spcPct val="100000"/>
              </a:lnSpc>
              <a:spcBef>
                <a:spcPts val="0"/>
              </a:spcBef>
              <a:defRPr/>
            </a:pPr>
            <a:r>
              <a:rPr lang="en-US" sz="2000" dirty="0" smtClean="0"/>
              <a:t>Steven G Rozen</a:t>
            </a:r>
            <a:endParaRPr lang="en-US" sz="1800" dirty="0" smtClean="0"/>
          </a:p>
          <a:p>
            <a:pPr>
              <a:lnSpc>
                <a:spcPct val="100000"/>
              </a:lnSpc>
              <a:spcBef>
                <a:spcPts val="0"/>
              </a:spcBef>
            </a:pPr>
            <a:r>
              <a:rPr lang="en-US" sz="1800" dirty="0" smtClean="0">
                <a:solidFill>
                  <a:schemeClr val="bg1">
                    <a:lumMod val="50000"/>
                  </a:schemeClr>
                </a:solidFill>
              </a:rPr>
              <a:t>steverozen@gmail.com</a:t>
            </a:r>
          </a:p>
          <a:p>
            <a:pPr>
              <a:lnSpc>
                <a:spcPct val="100000"/>
              </a:lnSpc>
              <a:spcBef>
                <a:spcPts val="0"/>
              </a:spcBef>
            </a:pPr>
            <a:r>
              <a:rPr lang="en-US" sz="1800" dirty="0" smtClean="0">
                <a:solidFill>
                  <a:schemeClr val="bg1">
                    <a:lumMod val="50000"/>
                  </a:schemeClr>
                </a:solidFill>
              </a:rPr>
              <a:t>Duke-NUS Medical School, </a:t>
            </a:r>
          </a:p>
          <a:p>
            <a:pPr>
              <a:lnSpc>
                <a:spcPct val="100000"/>
              </a:lnSpc>
              <a:spcBef>
                <a:spcPts val="0"/>
              </a:spcBef>
            </a:pPr>
            <a:r>
              <a:rPr lang="en-US" sz="1800" dirty="0" smtClean="0">
                <a:solidFill>
                  <a:schemeClr val="bg1">
                    <a:lumMod val="50000"/>
                  </a:schemeClr>
                </a:solidFill>
              </a:rPr>
              <a:t>Singapore</a:t>
            </a:r>
          </a:p>
          <a:p>
            <a:endParaRPr lang="en-US" sz="2000" dirty="0">
              <a:solidFill>
                <a:schemeClr val="tx1"/>
              </a:solidFill>
            </a:endParaRPr>
          </a:p>
        </p:txBody>
      </p:sp>
      <p:sp>
        <p:nvSpPr>
          <p:cNvPr id="5" name="Title 4"/>
          <p:cNvSpPr>
            <a:spLocks noGrp="1"/>
          </p:cNvSpPr>
          <p:nvPr>
            <p:ph type="ctrTitle"/>
          </p:nvPr>
        </p:nvSpPr>
        <p:spPr>
          <a:xfrm>
            <a:off x="498765" y="76200"/>
            <a:ext cx="11187546" cy="2667000"/>
          </a:xfrm>
        </p:spPr>
        <p:txBody>
          <a:bodyPr/>
          <a:lstStyle/>
          <a:p>
            <a:pPr algn="l"/>
            <a:r>
              <a:rPr lang="en-US" sz="4000" dirty="0"/>
              <a:t>Lecture 2</a:t>
            </a:r>
            <a:br>
              <a:rPr lang="en-US" sz="4000" dirty="0"/>
            </a:br>
            <a:r>
              <a:rPr lang="en-US" sz="3600" dirty="0"/>
              <a:t>Machine learning and computational </a:t>
            </a:r>
            <a:r>
              <a:rPr lang="en-US" sz="3600" dirty="0" smtClean="0"/>
              <a:t>analysis</a:t>
            </a:r>
            <a:br>
              <a:rPr lang="en-US" sz="3600" dirty="0" smtClean="0"/>
            </a:br>
            <a:r>
              <a:rPr lang="en-US" sz="3600" dirty="0" smtClean="0"/>
              <a:t>July 11, 12</a:t>
            </a:r>
            <a:br>
              <a:rPr lang="en-US" sz="3600" dirty="0" smtClean="0"/>
            </a:br>
            <a:r>
              <a:rPr lang="en-US" sz="3600" dirty="0" smtClean="0"/>
              <a:t>(1.5 hours)</a:t>
            </a:r>
            <a:endParaRPr lang="en-US" sz="3600" dirty="0"/>
          </a:p>
        </p:txBody>
      </p:sp>
      <p:sp>
        <p:nvSpPr>
          <p:cNvPr id="3" name="TextBox 2"/>
          <p:cNvSpPr txBox="1"/>
          <p:nvPr/>
        </p:nvSpPr>
        <p:spPr>
          <a:xfrm>
            <a:off x="6075218" y="5728855"/>
            <a:ext cx="4094019" cy="830997"/>
          </a:xfrm>
          <a:prstGeom prst="rect">
            <a:avLst/>
          </a:prstGeom>
          <a:noFill/>
        </p:spPr>
        <p:txBody>
          <a:bodyPr wrap="square" rtlCol="0">
            <a:spAutoFit/>
          </a:bodyPr>
          <a:lstStyle/>
          <a:p>
            <a:r>
              <a:rPr lang="en-US" sz="2400" dirty="0" smtClean="0"/>
              <a:t>Mutational Signatures Tutorial </a:t>
            </a:r>
          </a:p>
          <a:p>
            <a:r>
              <a:rPr lang="en-US" sz="2400" dirty="0" smtClean="0"/>
              <a:t>11-12 July 2020</a:t>
            </a:r>
          </a:p>
        </p:txBody>
      </p:sp>
      <p:pic>
        <p:nvPicPr>
          <p:cNvPr id="1030" name="Picture 6" descr="b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95" y="5496358"/>
            <a:ext cx="5455516" cy="10941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www.duke-nus.edu.sg/images/librariesprovider6/pem-staff-library/steve-head-shot-180x250.jpg?Status=Master&amp;sfvrsn=11ad2251_0"/>
          <p:cNvPicPr>
            <a:picLocks noChangeAspect="1" noChangeArrowheads="1"/>
          </p:cNvPicPr>
          <p:nvPr/>
        </p:nvPicPr>
        <p:blipFill rotWithShape="1">
          <a:blip r:embed="rId5">
            <a:extLst>
              <a:ext uri="{28A0092B-C50C-407E-A947-70E740481C1C}">
                <a14:useLocalDpi xmlns:a14="http://schemas.microsoft.com/office/drawing/2010/main" val="0"/>
              </a:ext>
            </a:extLst>
          </a:blip>
          <a:srcRect l="5610" t="8046" r="12441" b="6130"/>
          <a:stretch/>
        </p:blipFill>
        <p:spPr bwMode="auto">
          <a:xfrm>
            <a:off x="5257800" y="1828800"/>
            <a:ext cx="1728788"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440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4000" dirty="0" smtClean="0"/>
              <a:t>We can tease apart signatures in large sets of spectra by data mining</a:t>
            </a:r>
            <a:endParaRPr lang="en-US" sz="4000" dirty="0"/>
          </a:p>
        </p:txBody>
      </p:sp>
      <p:sp>
        <p:nvSpPr>
          <p:cNvPr id="4" name="Content Placeholder 3"/>
          <p:cNvSpPr>
            <a:spLocks noGrp="1"/>
          </p:cNvSpPr>
          <p:nvPr>
            <p:ph idx="1"/>
          </p:nvPr>
        </p:nvSpPr>
        <p:spPr>
          <a:xfrm>
            <a:off x="533400" y="1447800"/>
            <a:ext cx="10972800" cy="5029200"/>
          </a:xfrm>
        </p:spPr>
        <p:txBody>
          <a:bodyPr/>
          <a:lstStyle/>
          <a:p>
            <a:r>
              <a:rPr lang="en-US" sz="2400" dirty="0" smtClean="0"/>
              <a:t>Two mathematical approaches:</a:t>
            </a:r>
          </a:p>
          <a:p>
            <a:pPr lvl="1"/>
            <a:r>
              <a:rPr lang="en-US" sz="2000" dirty="0" smtClean="0"/>
              <a:t>Non-negative factorization based approaches</a:t>
            </a:r>
          </a:p>
          <a:p>
            <a:pPr lvl="1"/>
            <a:r>
              <a:rPr lang="en-US" sz="2000" dirty="0" smtClean="0"/>
              <a:t>Example, SigProfilerExtractor</a:t>
            </a:r>
          </a:p>
          <a:p>
            <a:pPr lvl="1"/>
            <a:r>
              <a:rPr lang="en-US" sz="2000" dirty="0" smtClean="0"/>
              <a:t>Approaches based on probabilistic topic models</a:t>
            </a:r>
          </a:p>
          <a:p>
            <a:pPr lvl="1"/>
            <a:r>
              <a:rPr lang="en-US" sz="2000" dirty="0" smtClean="0"/>
              <a:t>Example, an approach using hierarchical Dirichlet processes</a:t>
            </a:r>
          </a:p>
          <a:p>
            <a:r>
              <a:rPr lang="en-US" sz="2400" dirty="0" smtClean="0"/>
              <a:t>These are unsupervised machine learning approaches</a:t>
            </a:r>
          </a:p>
          <a:p>
            <a:r>
              <a:rPr lang="en-US" sz="2400" b="1" i="1" dirty="0" smtClean="0"/>
              <a:t>All methods seem to face similar challenges</a:t>
            </a:r>
          </a:p>
          <a:p>
            <a:r>
              <a:rPr lang="en-US" sz="2400" b="1" i="1" dirty="0"/>
              <a:t>S</a:t>
            </a:r>
            <a:r>
              <a:rPr lang="en-US" sz="2400" b="1" i="1" dirty="0" smtClean="0"/>
              <a:t>ignature discovery is not a purely algorithmic process</a:t>
            </a:r>
          </a:p>
          <a:p>
            <a:r>
              <a:rPr lang="en-US" sz="2400" dirty="0" smtClean="0"/>
              <a:t>The granularity of extracted signatures and the features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11</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21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200" b="0" strike="noStrike" spc="-1" dirty="0">
                <a:solidFill>
                  <a:srgbClr val="000000"/>
                </a:solidFill>
                <a:latin typeface="Calibri"/>
              </a:rPr>
              <a:t>Mutational signatures are models</a:t>
            </a:r>
            <a:endParaRPr lang="en-SG" sz="3200" b="0" strike="noStrike" spc="-1" dirty="0">
              <a:latin typeface="Arial"/>
            </a:endParaRPr>
          </a:p>
          <a:p>
            <a:pPr>
              <a:lnSpc>
                <a:spcPct val="100000"/>
              </a:lnSpc>
            </a:pPr>
            <a:r>
              <a:rPr lang="en-SG" sz="3200" b="0" strike="noStrike" spc="-1" dirty="0">
                <a:solidFill>
                  <a:srgbClr val="000000"/>
                </a:solidFill>
                <a:latin typeface="Calibri"/>
              </a:rPr>
              <a:t>To </a:t>
            </a:r>
            <a:r>
              <a:rPr lang="en-SG" sz="3200" spc="-1" dirty="0" smtClean="0">
                <a:solidFill>
                  <a:srgbClr val="000000"/>
                </a:solidFill>
                <a:latin typeface="Calibri"/>
              </a:rPr>
              <a:t>assess the quality of mutational signature extraction, attribution, or presence testing, we need to </a:t>
            </a:r>
            <a:r>
              <a:rPr lang="en-SG" sz="3200" b="0" strike="noStrike" spc="-1" dirty="0" smtClean="0">
                <a:solidFill>
                  <a:srgbClr val="000000"/>
                </a:solidFill>
                <a:latin typeface="Calibri"/>
              </a:rPr>
              <a:t>consider the intended </a:t>
            </a:r>
            <a:r>
              <a:rPr lang="en-SG" sz="3200" b="0" strike="noStrike" spc="-1" dirty="0">
                <a:solidFill>
                  <a:srgbClr val="000000"/>
                </a:solidFill>
                <a:latin typeface="Calibri"/>
              </a:rPr>
              <a:t>use</a:t>
            </a:r>
            <a:endParaRPr lang="en-SG" sz="3200" b="0" strike="noStrike" spc="-1" dirty="0">
              <a:latin typeface="Arial"/>
            </a:endParaRPr>
          </a:p>
        </p:txBody>
      </p:sp>
    </p:spTree>
    <p:extLst>
      <p:ext uri="{BB962C8B-B14F-4D97-AF65-F5344CB8AC3E}">
        <p14:creationId xmlns:p14="http://schemas.microsoft.com/office/powerpoint/2010/main" val="364174441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5000" cy="715962"/>
          </a:xfrm>
        </p:spPr>
        <p:txBody>
          <a:bodyPr/>
          <a:lstStyle/>
          <a:p>
            <a:pPr algn="l"/>
            <a:r>
              <a:rPr lang="en-US" sz="3600" dirty="0" smtClean="0"/>
              <a:t>Synthetic data from SynSigGen package</a:t>
            </a:r>
            <a:endParaRPr lang="en-US" sz="3600" dirty="0"/>
          </a:p>
        </p:txBody>
      </p:sp>
      <p:sp>
        <p:nvSpPr>
          <p:cNvPr id="3" name="Content Placeholder 2"/>
          <p:cNvSpPr>
            <a:spLocks noGrp="1"/>
          </p:cNvSpPr>
          <p:nvPr>
            <p:ph idx="1"/>
          </p:nvPr>
        </p:nvSpPr>
        <p:spPr>
          <a:xfrm>
            <a:off x="457200" y="990600"/>
            <a:ext cx="10972800" cy="4525963"/>
          </a:xfrm>
        </p:spPr>
        <p:txBody>
          <a:bodyPr/>
          <a:lstStyle/>
          <a:p>
            <a:r>
              <a:rPr lang="en-US" sz="2000" dirty="0"/>
              <a:t>Input (based on </a:t>
            </a:r>
            <a:r>
              <a:rPr lang="en-US" sz="2000" dirty="0" smtClean="0"/>
              <a:t>previous analysis of </a:t>
            </a:r>
            <a:r>
              <a:rPr lang="en-US" sz="2000" dirty="0"/>
              <a:t>PCAWG tumors</a:t>
            </a:r>
            <a:r>
              <a:rPr lang="en-US" sz="2000" dirty="0" smtClean="0"/>
              <a:t>):</a:t>
            </a:r>
            <a:endParaRPr lang="en-US" sz="2000" dirty="0"/>
          </a:p>
          <a:p>
            <a:r>
              <a:rPr lang="en-US" sz="2000" dirty="0"/>
              <a:t>  </a:t>
            </a:r>
            <a:r>
              <a:rPr lang="en-US" sz="2000" dirty="0" smtClean="0"/>
              <a:t>E, </a:t>
            </a:r>
            <a:r>
              <a:rPr lang="en-US" sz="2000" dirty="0"/>
              <a:t>matrix of </a:t>
            </a:r>
            <a:r>
              <a:rPr lang="en-US" sz="2000" dirty="0" smtClean="0"/>
              <a:t>exposures </a:t>
            </a:r>
            <a:r>
              <a:rPr lang="en-US" sz="2000" dirty="0"/>
              <a:t>(signatures </a:t>
            </a:r>
            <a:r>
              <a:rPr lang="en-US" sz="2000" dirty="0" smtClean="0"/>
              <a:t>X </a:t>
            </a:r>
            <a:r>
              <a:rPr lang="en-US" sz="2000" dirty="0"/>
              <a:t>samples)</a:t>
            </a:r>
          </a:p>
          <a:p>
            <a:r>
              <a:rPr lang="en-US" sz="2000" dirty="0"/>
              <a:t>  S, mutational signature profiles (mutation type </a:t>
            </a:r>
            <a:r>
              <a:rPr lang="en-US" sz="2000" dirty="0" smtClean="0"/>
              <a:t>X </a:t>
            </a:r>
            <a:r>
              <a:rPr lang="en-US" sz="2000" dirty="0"/>
              <a:t>signature)</a:t>
            </a:r>
          </a:p>
          <a:p>
            <a:r>
              <a:rPr lang="en-US" sz="2000" dirty="0" smtClean="0"/>
              <a:t>Parameters &lt;- generate from E</a:t>
            </a:r>
          </a:p>
          <a:p>
            <a:pPr lvl="1"/>
            <a:r>
              <a:rPr lang="en-US" sz="1800" dirty="0" smtClean="0"/>
              <a:t>Based on proportion of tumors with the signature in E and the mean and sd of log of mutation counts for each signature in E</a:t>
            </a:r>
          </a:p>
          <a:p>
            <a:r>
              <a:rPr lang="en-US" sz="2000" dirty="0" smtClean="0"/>
              <a:t>Ground.truth.synthetic.exposures </a:t>
            </a:r>
            <a:r>
              <a:rPr lang="en-US" sz="2000" dirty="0"/>
              <a:t>&lt;- g</a:t>
            </a:r>
            <a:r>
              <a:rPr lang="en-US" sz="2000" dirty="0" smtClean="0"/>
              <a:t>enerate </a:t>
            </a:r>
            <a:r>
              <a:rPr lang="en-US" sz="2000" dirty="0"/>
              <a:t>s</a:t>
            </a:r>
            <a:r>
              <a:rPr lang="en-US" sz="2000" dirty="0" smtClean="0"/>
              <a:t>ynthetic </a:t>
            </a:r>
            <a:r>
              <a:rPr lang="en-US" sz="2000" dirty="0"/>
              <a:t>e</a:t>
            </a:r>
            <a:r>
              <a:rPr lang="en-US" sz="2000" dirty="0" smtClean="0"/>
              <a:t>xposures(Parameters)</a:t>
            </a:r>
          </a:p>
          <a:p>
            <a:pPr lvl="1"/>
            <a:r>
              <a:rPr lang="en-US" sz="1800" dirty="0"/>
              <a:t>(optional) add noise (resample) the exposure to each signature in each </a:t>
            </a:r>
            <a:r>
              <a:rPr lang="en-US" sz="1800" dirty="0" smtClean="0"/>
              <a:t>synthetic sample/tumor</a:t>
            </a:r>
            <a:endParaRPr lang="en-US" sz="1800" dirty="0"/>
          </a:p>
          <a:p>
            <a:r>
              <a:rPr lang="en-US" sz="2000" dirty="0" smtClean="0"/>
              <a:t>Ground.truth.synthetic.spectra &lt;-</a:t>
            </a:r>
          </a:p>
          <a:p>
            <a:pPr marL="0" indent="0">
              <a:buNone/>
            </a:pPr>
            <a:r>
              <a:rPr lang="en-US" sz="2000" dirty="0"/>
              <a:t> </a:t>
            </a:r>
            <a:r>
              <a:rPr lang="en-US" sz="2000" dirty="0" smtClean="0"/>
              <a:t>                             CreateSyntheticSpectra(S</a:t>
            </a:r>
            <a:r>
              <a:rPr lang="en-US" sz="2000" dirty="0"/>
              <a:t>, </a:t>
            </a:r>
            <a:r>
              <a:rPr lang="en-US" sz="2000" dirty="0" smtClean="0"/>
              <a:t>ground.truth.synthetic.exposures)</a:t>
            </a:r>
            <a:endParaRPr lang="en-US" sz="2000" dirty="0"/>
          </a:p>
          <a:p>
            <a:r>
              <a:rPr lang="en-US" sz="2000" dirty="0" smtClean="0"/>
              <a:t>Analysis.results &lt;- Analyze synthetic.spectra</a:t>
            </a:r>
          </a:p>
          <a:p>
            <a:r>
              <a:rPr lang="en-US" sz="2000" dirty="0" smtClean="0"/>
              <a:t>Compare Analysis.results to ground truth synthetic exposures and spectra</a:t>
            </a:r>
          </a:p>
          <a:p>
            <a:pPr marL="0" indent="0">
              <a:buNone/>
            </a:pPr>
            <a:r>
              <a:rPr lang="en-US" sz="2000" dirty="0" smtClean="0"/>
              <a:t>(remotes</a:t>
            </a:r>
            <a:r>
              <a:rPr lang="en-US" sz="2000" dirty="0"/>
              <a:t>::install_github("steverozen/SynSigGen</a:t>
            </a:r>
            <a:r>
              <a:rPr lang="en-US" sz="2000" dirty="0" smtClean="0"/>
              <a:t>"))</a:t>
            </a:r>
            <a:endParaRPr lang="en-US" sz="2000" dirty="0"/>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12</a:t>
            </a:fld>
            <a:endParaRPr lang="en-US" dirty="0"/>
          </a:p>
        </p:txBody>
      </p:sp>
    </p:spTree>
    <p:extLst>
      <p:ext uri="{BB962C8B-B14F-4D97-AF65-F5344CB8AC3E}">
        <p14:creationId xmlns:p14="http://schemas.microsoft.com/office/powerpoint/2010/main" val="2230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77400" cy="868362"/>
          </a:xfrm>
        </p:spPr>
        <p:txBody>
          <a:bodyPr/>
          <a:lstStyle/>
          <a:p>
            <a:pPr algn="l"/>
            <a:r>
              <a:rPr lang="en-US" sz="2800" dirty="0" smtClean="0"/>
              <a:t>Synthetic data set mimicking pancreatic adenocarcinomas</a:t>
            </a:r>
            <a:endParaRPr lang="en-US" sz="2800" dirty="0"/>
          </a:p>
        </p:txBody>
      </p:sp>
      <p:sp>
        <p:nvSpPr>
          <p:cNvPr id="3" name="Content Placeholder 2"/>
          <p:cNvSpPr>
            <a:spLocks noGrp="1"/>
          </p:cNvSpPr>
          <p:nvPr>
            <p:ph idx="1"/>
          </p:nvPr>
        </p:nvSpPr>
        <p:spPr>
          <a:xfrm>
            <a:off x="533400" y="1066800"/>
            <a:ext cx="10972800" cy="4525963"/>
          </a:xfrm>
        </p:spPr>
        <p:txBody>
          <a:bodyPr/>
          <a:lstStyle/>
          <a:p>
            <a:r>
              <a:rPr lang="en-US" sz="2400" dirty="0" smtClean="0"/>
              <a:t>11 Signatures COSMIC v3 SBS1, 2, 3, 5, 15, 17a, 17b, 18, 28, 30,  40</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13</a:t>
            </a:fld>
            <a:endParaRPr lang="en-US" dirty="0"/>
          </a:p>
        </p:txBody>
      </p:sp>
      <p:pic>
        <p:nvPicPr>
          <p:cNvPr id="5" name="Picture 4"/>
          <p:cNvPicPr>
            <a:picLocks noChangeAspect="1"/>
          </p:cNvPicPr>
          <p:nvPr/>
        </p:nvPicPr>
        <p:blipFill rotWithShape="1">
          <a:blip r:embed="rId3"/>
          <a:srcRect l="6076" t="16582" r="8940" b="8974"/>
          <a:stretch/>
        </p:blipFill>
        <p:spPr>
          <a:xfrm>
            <a:off x="685800" y="1524000"/>
            <a:ext cx="4343400" cy="4722973"/>
          </a:xfrm>
          <a:prstGeom prst="rect">
            <a:avLst/>
          </a:prstGeom>
        </p:spPr>
      </p:pic>
      <p:pic>
        <p:nvPicPr>
          <p:cNvPr id="6" name="Picture 5"/>
          <p:cNvPicPr>
            <a:picLocks noChangeAspect="1"/>
          </p:cNvPicPr>
          <p:nvPr/>
        </p:nvPicPr>
        <p:blipFill rotWithShape="1">
          <a:blip r:embed="rId4"/>
          <a:srcRect l="5941" t="11539" r="8121" b="21453"/>
          <a:stretch/>
        </p:blipFill>
        <p:spPr>
          <a:xfrm>
            <a:off x="5638800" y="1600200"/>
            <a:ext cx="4495800" cy="4351490"/>
          </a:xfrm>
          <a:prstGeom prst="rect">
            <a:avLst/>
          </a:prstGeom>
        </p:spPr>
      </p:pic>
    </p:spTree>
    <p:extLst>
      <p:ext uri="{BB962C8B-B14F-4D97-AF65-F5344CB8AC3E}">
        <p14:creationId xmlns:p14="http://schemas.microsoft.com/office/powerpoint/2010/main" val="997439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01200" cy="1143000"/>
          </a:xfrm>
        </p:spPr>
        <p:txBody>
          <a:bodyPr/>
          <a:lstStyle/>
          <a:p>
            <a:pPr algn="l"/>
            <a:r>
              <a:rPr lang="en-US" sz="3200" dirty="0" smtClean="0"/>
              <a:t>Synthetic data set mimicking pancreatic adenocarcinomas, exposures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14</a:t>
            </a:fld>
            <a:endParaRPr lang="en-US" dirty="0"/>
          </a:p>
        </p:txBody>
      </p:sp>
      <p:pic>
        <p:nvPicPr>
          <p:cNvPr id="5" name="Picture 4"/>
          <p:cNvPicPr>
            <a:picLocks noChangeAspect="1"/>
          </p:cNvPicPr>
          <p:nvPr/>
        </p:nvPicPr>
        <p:blipFill rotWithShape="1">
          <a:blip r:embed="rId2"/>
          <a:srcRect l="4256" t="26027" r="5844" b="20200"/>
          <a:stretch/>
        </p:blipFill>
        <p:spPr>
          <a:xfrm>
            <a:off x="1524000" y="1676400"/>
            <a:ext cx="6553200" cy="4042076"/>
          </a:xfrm>
          <a:prstGeom prst="rect">
            <a:avLst/>
          </a:prstGeom>
        </p:spPr>
      </p:pic>
    </p:spTree>
    <p:extLst>
      <p:ext uri="{BB962C8B-B14F-4D97-AF65-F5344CB8AC3E}">
        <p14:creationId xmlns:p14="http://schemas.microsoft.com/office/powerpoint/2010/main" val="20120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05000"/>
            <a:ext cx="10972800" cy="2743200"/>
          </a:xfrm>
        </p:spPr>
        <p:txBody>
          <a:bodyPr/>
          <a:lstStyle/>
          <a:p>
            <a:r>
              <a:rPr lang="en-US" dirty="0"/>
              <a:t>S</a:t>
            </a:r>
            <a:r>
              <a:rPr lang="en-US" dirty="0" smtClean="0"/>
              <a:t>ignature extraction (discovery)</a:t>
            </a:r>
            <a:br>
              <a:rPr lang="en-US" dirty="0" smtClean="0"/>
            </a:br>
            <a:r>
              <a:rPr lang="en-US" dirty="0" smtClean="0"/>
              <a:t>Approaches based on </a:t>
            </a:r>
            <a:br>
              <a:rPr lang="en-US" dirty="0" smtClean="0"/>
            </a:br>
            <a:r>
              <a:rPr lang="en-US" dirty="0">
                <a:solidFill>
                  <a:srgbClr val="FF0000"/>
                </a:solidFill>
              </a:rPr>
              <a:t>N</a:t>
            </a:r>
            <a:r>
              <a:rPr lang="en-US" dirty="0" smtClean="0">
                <a:solidFill>
                  <a:srgbClr val="FF0000"/>
                </a:solidFill>
              </a:rPr>
              <a:t>on-negative </a:t>
            </a:r>
            <a:r>
              <a:rPr lang="en-US" dirty="0">
                <a:solidFill>
                  <a:srgbClr val="FF0000"/>
                </a:solidFill>
              </a:rPr>
              <a:t>M</a:t>
            </a:r>
            <a:r>
              <a:rPr lang="en-US" dirty="0" smtClean="0">
                <a:solidFill>
                  <a:srgbClr val="FF0000"/>
                </a:solidFill>
              </a:rPr>
              <a:t>atrix Factorization (NMF)</a:t>
            </a:r>
            <a:endParaRPr lang="en-US" dirty="0">
              <a:solidFill>
                <a:srgbClr val="FF0000"/>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15</a:t>
            </a:fld>
            <a:endParaRPr lang="en-US" dirty="0"/>
          </a:p>
        </p:txBody>
      </p:sp>
    </p:spTree>
    <p:extLst>
      <p:ext uri="{BB962C8B-B14F-4D97-AF65-F5344CB8AC3E}">
        <p14:creationId xmlns:p14="http://schemas.microsoft.com/office/powerpoint/2010/main" val="1105857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smtClean="0"/>
              <a:t>Many techniques for extraction are based on  </a:t>
            </a:r>
            <a:br>
              <a:rPr lang="en-US" sz="3600" dirty="0" smtClean="0"/>
            </a:br>
            <a:r>
              <a:rPr lang="en-US" sz="3600" dirty="0" smtClean="0"/>
              <a:t>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16</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smtClean="0"/>
              <a:t>Many techniques for mutational signature extraction are based on non 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smtClean="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smtClean="0">
                      <a:solidFill>
                        <a:schemeClr val="bg1"/>
                      </a:solidFill>
                    </a:rPr>
                    <a:t> = W</a:t>
                  </a:r>
                  <a:r>
                    <a:rPr lang="en-US" sz="2400" dirty="0" smtClean="0">
                      <a:solidFill>
                        <a:schemeClr val="bg1"/>
                      </a:solidFill>
                    </a:rPr>
                    <a:t> x </a:t>
                  </a:r>
                  <a:r>
                    <a:rPr lang="en-US" sz="2400" b="1" dirty="0" smtClean="0">
                      <a:solidFill>
                        <a:schemeClr val="bg1"/>
                      </a:solidFill>
                    </a:rPr>
                    <a:t>H</a:t>
                  </a:r>
                  <a:endParaRPr lang="en-US" sz="2400" b="1" dirty="0">
                    <a:solidFill>
                      <a:schemeClr val="bg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17</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smtClean="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smtClean="0"/>
                  <a:t>Objective function:</a:t>
                </a:r>
              </a:p>
              <a:p>
                <a:r>
                  <a:rPr lang="en-US" sz="2400" dirty="0" smtClean="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smtClean="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63000" y="1828800"/>
                <a:ext cx="3429000" cy="2882264"/>
              </a:xfrm>
              <a:prstGeom prst="rect">
                <a:avLst/>
              </a:prstGeom>
              <a:noFill/>
            </p:spPr>
            <p:txBody>
              <a:bodyPr wrap="square" rtlCol="0">
                <a:spAutoFit/>
              </a:bodyPr>
              <a:lstStyle/>
              <a:p>
                <a:r>
                  <a:rPr lang="en-US" dirty="0" smtClean="0"/>
                  <a:t>Objective fn is often Frobenius </a:t>
                </a:r>
                <a:r>
                  <a:rPr lang="en-US" dirty="0"/>
                  <a:t>norm </a:t>
                </a:r>
                <a:r>
                  <a:rPr lang="en-US" dirty="0" smtClean="0"/>
                  <a:t>of</a:t>
                </a:r>
              </a:p>
              <a:p>
                <a:r>
                  <a:rPr lang="en-US" dirty="0" smtClean="0">
                    <a:latin typeface="Cambria Math" panose="02040503050406030204" pitchFamily="18" charset="0"/>
                    <a:ea typeface="Cambria Math" panose="02040503050406030204" pitchFamily="18" charset="0"/>
                  </a:rPr>
                  <a:t>D</a:t>
                </a:r>
                <a:r>
                  <a:rPr lang="en-US" dirty="0" smtClean="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smtClean="0"/>
                  <a:t> </a:t>
                </a:r>
                <a:r>
                  <a:rPr lang="en-US" dirty="0"/>
                  <a:t>– </a:t>
                </a:r>
                <a:r>
                  <a:rPr lang="en-US" dirty="0" smtClean="0"/>
                  <a:t>V</a:t>
                </a:r>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smtClean="0"/>
              </a:p>
              <a:p>
                <a:endParaRPr lang="en-US" dirty="0" smtClean="0"/>
              </a:p>
              <a:p>
                <a:r>
                  <a:rPr lang="en-US" dirty="0"/>
                  <a:t>Or Kullback–Leibler </a:t>
                </a:r>
                <a:r>
                  <a:rPr lang="en-US" dirty="0" smtClean="0"/>
                  <a:t>divergence between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V</m:t>
                        </m:r>
                      </m:e>
                    </m:acc>
                  </m:oMath>
                </a14:m>
                <a:r>
                  <a:rPr lang="en-US" dirty="0" smtClean="0"/>
                  <a:t> and V</a:t>
                </a:r>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763000" y="1828800"/>
                <a:ext cx="3429000" cy="2882264"/>
              </a:xfrm>
              <a:prstGeom prst="rect">
                <a:avLst/>
              </a:prstGeom>
              <a:blipFill rotWithShape="0">
                <a:blip r:embed="rId4"/>
                <a:stretch>
                  <a:fillRect l="-1601" t="-1057"/>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smtClean="0"/>
              <a:t>General observations on NMF</a:t>
            </a:r>
            <a:endParaRPr lang="en-US" dirty="0"/>
          </a:p>
        </p:txBody>
      </p:sp>
      <p:sp>
        <p:nvSpPr>
          <p:cNvPr id="4" name="Content Placeholder 3"/>
          <p:cNvSpPr>
            <a:spLocks noGrp="1"/>
          </p:cNvSpPr>
          <p:nvPr>
            <p:ph idx="1"/>
          </p:nvPr>
        </p:nvSpPr>
        <p:spPr>
          <a:xfrm>
            <a:off x="609600" y="1219200"/>
            <a:ext cx="10972800" cy="5410199"/>
          </a:xfrm>
        </p:spPr>
        <p:txBody>
          <a:bodyPr/>
          <a:lstStyle/>
          <a:p>
            <a:r>
              <a:rPr lang="en-US" dirty="0" smtClean="0"/>
              <a:t>NMF is a collection of algorithms and techniques</a:t>
            </a:r>
          </a:p>
          <a:p>
            <a:r>
              <a:rPr lang="en-US" dirty="0" smtClean="0"/>
              <a:t>The best approximate factorization depends on the objective function</a:t>
            </a:r>
          </a:p>
          <a:p>
            <a:r>
              <a:rPr lang="en-US" dirty="0" smtClean="0"/>
              <a:t>As for many unsupervised learning approaches, determining the number of items (signatures) to discover is challenging</a:t>
            </a:r>
          </a:p>
          <a:p>
            <a:r>
              <a:rPr lang="en-US" dirty="0" smtClean="0"/>
              <a:t>Need to avoid overfitting (so often do multiple factorizations on e.g. bootstrapped data)</a:t>
            </a:r>
          </a:p>
          <a:p>
            <a:endParaRPr lang="en-US" dirty="0" smtClean="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18</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smtClean="0"/>
              <a:t>NMF case study: SigProfilerExtractor</a:t>
            </a:r>
            <a:endParaRPr lang="en-US" dirty="0"/>
          </a:p>
        </p:txBody>
      </p:sp>
      <p:sp>
        <p:nvSpPr>
          <p:cNvPr id="3" name="Content Placeholder 2"/>
          <p:cNvSpPr>
            <a:spLocks noGrp="1"/>
          </p:cNvSpPr>
          <p:nvPr>
            <p:ph idx="1"/>
          </p:nvPr>
        </p:nvSpPr>
        <p:spPr>
          <a:xfrm>
            <a:off x="457200" y="1447800"/>
            <a:ext cx="10972800" cy="4602164"/>
          </a:xfrm>
        </p:spPr>
        <p:txBody>
          <a:bodyPr/>
          <a:lstStyle/>
          <a:p>
            <a:r>
              <a:rPr lang="en-US" sz="2400" dirty="0" smtClean="0"/>
              <a:t>Developed to supersede the MATLAB code used in Alexandrov 2013 and 2020</a:t>
            </a:r>
          </a:p>
          <a:p>
            <a:r>
              <a:rPr lang="en-US" sz="2400" dirty="0" smtClean="0"/>
              <a:t>Part of a suite of software, other functions include:</a:t>
            </a:r>
          </a:p>
          <a:p>
            <a:pPr lvl="1"/>
            <a:r>
              <a:rPr lang="en-US" sz="2000" dirty="0" smtClean="0"/>
              <a:t>SigProfilerMatrixGenerator (functionality overlaps ICAMS)</a:t>
            </a:r>
          </a:p>
          <a:p>
            <a:pPr lvl="1"/>
            <a:r>
              <a:rPr lang="en-US" sz="2000" dirty="0" smtClean="0"/>
              <a:t>SigProfilerSingleSample</a:t>
            </a:r>
          </a:p>
          <a:p>
            <a:pPr lvl="1"/>
            <a:r>
              <a:rPr lang="en-US" sz="2000" dirty="0" smtClean="0"/>
              <a:t>SigProfilerSimulator</a:t>
            </a:r>
          </a:p>
          <a:p>
            <a:r>
              <a:rPr lang="en-US" sz="2400" dirty="0" smtClean="0"/>
              <a:t>Latest release: </a:t>
            </a:r>
            <a:r>
              <a:rPr lang="en-US" sz="2400" dirty="0" smtClean="0">
                <a:hlinkClick r:id="rId2"/>
              </a:rPr>
              <a:t>https</a:t>
            </a:r>
            <a:r>
              <a:rPr lang="en-US" sz="2400" dirty="0">
                <a:hlinkClick r:id="rId2"/>
              </a:rPr>
              <a:t>://pypi.org/project/sigproextractor</a:t>
            </a:r>
            <a:r>
              <a:rPr lang="en-US" sz="2400" dirty="0" smtClean="0">
                <a:hlinkClick r:id="rId2"/>
              </a:rPr>
              <a:t>/</a:t>
            </a:r>
            <a:endParaRPr lang="en-US" sz="2400" dirty="0" smtClean="0"/>
          </a:p>
          <a:p>
            <a:pPr lvl="1"/>
            <a:r>
              <a:rPr lang="en-US" sz="2000" dirty="0" smtClean="0">
                <a:hlinkClick r:id="rId3"/>
              </a:rPr>
              <a:t>https</a:t>
            </a:r>
            <a:r>
              <a:rPr lang="en-US" sz="2000" dirty="0">
                <a:hlinkClick r:id="rId3"/>
              </a:rPr>
              <a:t>://</a:t>
            </a:r>
            <a:r>
              <a:rPr lang="en-US" sz="2000" dirty="0" smtClean="0">
                <a:hlinkClick r:id="rId3"/>
              </a:rPr>
              <a:t>github.com/AlexandrovLab</a:t>
            </a:r>
            <a:endParaRPr lang="en-US" sz="2000" dirty="0" smtClean="0"/>
          </a:p>
          <a:p>
            <a:pPr lvl="1"/>
            <a:r>
              <a:rPr lang="en-US" sz="2000" dirty="0" smtClean="0"/>
              <a:t>Documentation at </a:t>
            </a:r>
            <a:r>
              <a:rPr lang="en-US" sz="2000" dirty="0">
                <a:hlinkClick r:id="rId4"/>
              </a:rPr>
              <a:t>https://osf.io/t6j7u/wiki/3.%20Using%20the%20Tool%20-%20Output/</a:t>
            </a:r>
            <a:endParaRPr lang="en-US" sz="2000" dirty="0" smtClean="0"/>
          </a:p>
          <a:p>
            <a:r>
              <a:rPr lang="en-US" sz="2400" dirty="0" smtClean="0"/>
              <a:t>Under rapid development – details and algorithms may change</a:t>
            </a:r>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19</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9570" y="3466070"/>
            <a:ext cx="9588842" cy="3293076"/>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1699570" y="1430434"/>
            <a:ext cx="9588842"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472502" y="2629929"/>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grpSp>
        <p:nvGrpSpPr>
          <p:cNvPr id="70" name="Group 69"/>
          <p:cNvGrpSpPr/>
          <p:nvPr/>
        </p:nvGrpSpPr>
        <p:grpSpPr>
          <a:xfrm>
            <a:off x="1761354" y="3132437"/>
            <a:ext cx="3124200" cy="1134184"/>
            <a:chOff x="2057400" y="2712308"/>
            <a:chExt cx="3124200" cy="1134184"/>
          </a:xfrm>
        </p:grpSpPr>
        <p:sp>
          <p:nvSpPr>
            <p:cNvPr id="71" name="TextBox 70"/>
            <p:cNvSpPr txBox="1"/>
            <p:nvPr/>
          </p:nvSpPr>
          <p:spPr>
            <a:xfrm>
              <a:off x="2057400" y="3138606"/>
              <a:ext cx="3124200" cy="707886"/>
            </a:xfrm>
            <a:prstGeom prst="rect">
              <a:avLst/>
            </a:prstGeom>
            <a:noFill/>
          </p:spPr>
          <p:txBody>
            <a:bodyPr wrap="square" rtlCol="0">
              <a:spAutoFit/>
            </a:bodyPr>
            <a:lstStyle/>
            <a:p>
              <a:pPr algn="ctr"/>
              <a:r>
                <a:rPr lang="en-US" sz="2000" dirty="0"/>
                <a:t>Molecular cancer epidemiology</a:t>
              </a:r>
            </a:p>
          </p:txBody>
        </p:sp>
        <p:cxnSp>
          <p:nvCxnSpPr>
            <p:cNvPr id="72" name="Straight Arrow Connector 71"/>
            <p:cNvCxnSpPr/>
            <p:nvPr/>
          </p:nvCxnSpPr>
          <p:spPr>
            <a:xfrm flipH="1">
              <a:off x="3962400" y="2712308"/>
              <a:ext cx="776416" cy="427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4919540" y="4266621"/>
            <a:ext cx="2913786" cy="1508106"/>
            <a:chOff x="3729686" y="3546156"/>
            <a:chExt cx="2913786" cy="1508106"/>
          </a:xfrm>
        </p:grpSpPr>
        <p:sp>
          <p:nvSpPr>
            <p:cNvPr id="74" name="TextBox 73"/>
            <p:cNvSpPr txBox="1"/>
            <p:nvPr/>
          </p:nvSpPr>
          <p:spPr>
            <a:xfrm>
              <a:off x="3729686" y="4038599"/>
              <a:ext cx="2913786" cy="1015663"/>
            </a:xfrm>
            <a:prstGeom prst="rect">
              <a:avLst/>
            </a:prstGeom>
            <a:noFill/>
          </p:spPr>
          <p:txBody>
            <a:bodyPr wrap="square" rtlCol="0">
              <a:spAutoFit/>
            </a:bodyPr>
            <a:lstStyle/>
            <a:p>
              <a:pPr algn="ctr"/>
              <a:r>
                <a:rPr lang="en-US" sz="2000" dirty="0"/>
                <a:t>Cancer life histories and signature-associated  oncogenic pathways</a:t>
              </a:r>
            </a:p>
          </p:txBody>
        </p:sp>
        <p:cxnSp>
          <p:nvCxnSpPr>
            <p:cNvPr id="75" name="Straight Arrow Connector 74"/>
            <p:cNvCxnSpPr>
              <a:stCxn id="86" idx="2"/>
              <a:endCxn id="74" idx="0"/>
            </p:cNvCxnSpPr>
            <p:nvPr/>
          </p:nvCxnSpPr>
          <p:spPr>
            <a:xfrm>
              <a:off x="5181600" y="3546156"/>
              <a:ext cx="4979" cy="4924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761354" y="4266620"/>
            <a:ext cx="3124200" cy="892555"/>
            <a:chOff x="0" y="3585862"/>
            <a:chExt cx="3124200" cy="892555"/>
          </a:xfrm>
        </p:grpSpPr>
        <p:sp>
          <p:nvSpPr>
            <p:cNvPr id="77" name="TextBox 76"/>
            <p:cNvSpPr txBox="1"/>
            <p:nvPr/>
          </p:nvSpPr>
          <p:spPr>
            <a:xfrm>
              <a:off x="0" y="4078307"/>
              <a:ext cx="3124200" cy="400110"/>
            </a:xfrm>
            <a:prstGeom prst="rect">
              <a:avLst/>
            </a:prstGeom>
            <a:noFill/>
          </p:spPr>
          <p:txBody>
            <a:bodyPr wrap="square" rtlCol="0">
              <a:spAutoFit/>
            </a:bodyPr>
            <a:lstStyle/>
            <a:p>
              <a:pPr algn="ctr"/>
              <a:r>
                <a:rPr lang="en-US" sz="2000" dirty="0"/>
                <a:t>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971154" y="5863280"/>
            <a:ext cx="4800600" cy="807536"/>
            <a:chOff x="2743200" y="5216956"/>
            <a:chExt cx="4800600" cy="807536"/>
          </a:xfrm>
        </p:grpSpPr>
        <p:sp>
          <p:nvSpPr>
            <p:cNvPr id="80" name="TextBox 79"/>
            <p:cNvSpPr txBox="1"/>
            <p:nvPr/>
          </p:nvSpPr>
          <p:spPr>
            <a:xfrm>
              <a:off x="2743200" y="5624382"/>
              <a:ext cx="4800600" cy="400110"/>
            </a:xfrm>
            <a:prstGeom prst="rect">
              <a:avLst/>
            </a:prstGeom>
            <a:noFill/>
          </p:spPr>
          <p:txBody>
            <a:bodyPr wrap="square" rtlCol="0">
              <a:spAutoFit/>
            </a:bodyPr>
            <a:lstStyle/>
            <a:p>
              <a:pPr algn="ctr"/>
              <a:r>
                <a:rPr lang="en-US" sz="2000" dirty="0"/>
                <a:t>Specific therapeutic opportunities</a:t>
              </a:r>
            </a:p>
          </p:txBody>
        </p:sp>
        <p:cxnSp>
          <p:nvCxnSpPr>
            <p:cNvPr id="81" name="Straight Arrow Connector 80"/>
            <p:cNvCxnSpPr/>
            <p:nvPr/>
          </p:nvCxnSpPr>
          <p:spPr>
            <a:xfrm>
              <a:off x="5143500" y="5216956"/>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114154" y="3132437"/>
            <a:ext cx="2514600" cy="1134184"/>
            <a:chOff x="5410200" y="2712308"/>
            <a:chExt cx="2514600" cy="1134184"/>
          </a:xfrm>
        </p:grpSpPr>
        <p:sp>
          <p:nvSpPr>
            <p:cNvPr id="86" name="TextBox 85"/>
            <p:cNvSpPr txBox="1"/>
            <p:nvPr/>
          </p:nvSpPr>
          <p:spPr>
            <a:xfrm>
              <a:off x="5410200" y="3138606"/>
              <a:ext cx="2514600" cy="707886"/>
            </a:xfrm>
            <a:prstGeom prst="rect">
              <a:avLst/>
            </a:prstGeom>
            <a:noFill/>
          </p:spPr>
          <p:txBody>
            <a:bodyPr wrap="square" rtlCol="0">
              <a:spAutoFit/>
            </a:bodyPr>
            <a:lstStyle/>
            <a:p>
              <a:pPr algn="ctr"/>
              <a:r>
                <a:rPr lang="en-US" sz="2000" dirty="0"/>
                <a:t>How do mutations cause cancer?</a:t>
              </a:r>
            </a:p>
          </p:txBody>
        </p:sp>
        <p:cxnSp>
          <p:nvCxnSpPr>
            <p:cNvPr id="87" name="Straight Arrow Connector 86"/>
            <p:cNvCxnSpPr/>
            <p:nvPr/>
          </p:nvCxnSpPr>
          <p:spPr>
            <a:xfrm>
              <a:off x="6667500" y="2712308"/>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402213" y="3089188"/>
            <a:ext cx="3503141" cy="1177433"/>
            <a:chOff x="7698259" y="2669059"/>
            <a:chExt cx="3503141" cy="1177433"/>
          </a:xfrm>
        </p:grpSpPr>
        <p:sp>
          <p:nvSpPr>
            <p:cNvPr id="89" name="TextBox 88"/>
            <p:cNvSpPr txBox="1"/>
            <p:nvPr/>
          </p:nvSpPr>
          <p:spPr>
            <a:xfrm>
              <a:off x="8229600" y="3138606"/>
              <a:ext cx="2971800" cy="707886"/>
            </a:xfrm>
            <a:prstGeom prst="rect">
              <a:avLst/>
            </a:prstGeom>
            <a:noFill/>
          </p:spPr>
          <p:txBody>
            <a:bodyPr wrap="square" rtlCol="0">
              <a:spAutoFit/>
            </a:bodyPr>
            <a:lstStyle/>
            <a:p>
              <a:pPr algn="ctr"/>
              <a:r>
                <a:rPr lang="en-US" sz="2000" dirty="0" smtClean="0"/>
                <a:t>Understanding</a:t>
              </a:r>
              <a:endParaRPr lang="en-US" sz="2000" dirty="0"/>
            </a:p>
            <a:p>
              <a:pPr algn="ctr"/>
              <a:r>
                <a:rPr lang="en-US" sz="2000" dirty="0"/>
                <a:t>of DNA damage and repair</a:t>
              </a:r>
            </a:p>
          </p:txBody>
        </p:sp>
        <p:cxnSp>
          <p:nvCxnSpPr>
            <p:cNvPr id="90" name="Straight Arrow Connector 89"/>
            <p:cNvCxnSpPr/>
            <p:nvPr/>
          </p:nvCxnSpPr>
          <p:spPr>
            <a:xfrm>
              <a:off x="7698259" y="2669059"/>
              <a:ext cx="759941" cy="470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91" name="Title 1"/>
          <p:cNvSpPr txBox="1">
            <a:spLocks/>
          </p:cNvSpPr>
          <p:nvPr/>
        </p:nvSpPr>
        <p:spPr>
          <a:xfrm>
            <a:off x="838200" y="365126"/>
            <a:ext cx="10515600" cy="719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dirty="0" smtClean="0">
                <a:solidFill>
                  <a:srgbClr val="00539B"/>
                </a:solidFill>
                <a:latin typeface="Arial" panose="020B0604020202020204" pitchFamily="34" charset="0"/>
                <a:cs typeface="Arial" panose="020B0604020202020204" pitchFamily="34" charset="0"/>
              </a:rPr>
              <a:t>Role of mutational signatures in research</a:t>
            </a:r>
            <a:endParaRPr lang="en-SG" sz="2400" b="1" dirty="0">
              <a:solidFill>
                <a:srgbClr val="00539B"/>
              </a:solidFill>
              <a:latin typeface="Arial" panose="020B0604020202020204" pitchFamily="34" charset="0"/>
              <a:cs typeface="Arial" panose="020B0604020202020204" pitchFamily="34" charset="0"/>
            </a:endParaRPr>
          </a:p>
        </p:txBody>
      </p:sp>
      <p:sp>
        <p:nvSpPr>
          <p:cNvPr id="23" name="TextBox 22"/>
          <p:cNvSpPr txBox="1"/>
          <p:nvPr/>
        </p:nvSpPr>
        <p:spPr>
          <a:xfrm>
            <a:off x="7570059" y="1637280"/>
            <a:ext cx="2971800" cy="400110"/>
          </a:xfrm>
          <a:prstGeom prst="rect">
            <a:avLst/>
          </a:prstGeom>
          <a:noFill/>
        </p:spPr>
        <p:txBody>
          <a:bodyPr wrap="square" rtlCol="0">
            <a:spAutoFit/>
          </a:bodyPr>
          <a:lstStyle/>
          <a:p>
            <a:pPr algn="ctr"/>
            <a:r>
              <a:rPr lang="en-US" sz="2000" dirty="0" smtClean="0"/>
              <a:t>Experimental elucidation</a:t>
            </a:r>
            <a:endParaRPr lang="en-US" sz="2000" dirty="0"/>
          </a:p>
        </p:txBody>
      </p:sp>
      <p:sp>
        <p:nvSpPr>
          <p:cNvPr id="25" name="TextBox 24"/>
          <p:cNvSpPr txBox="1"/>
          <p:nvPr/>
        </p:nvSpPr>
        <p:spPr>
          <a:xfrm>
            <a:off x="1947740" y="1637280"/>
            <a:ext cx="2971800" cy="400110"/>
          </a:xfrm>
          <a:prstGeom prst="rect">
            <a:avLst/>
          </a:prstGeom>
          <a:noFill/>
        </p:spPr>
        <p:txBody>
          <a:bodyPr wrap="square" rtlCol="0">
            <a:spAutoFit/>
          </a:bodyPr>
          <a:lstStyle/>
          <a:p>
            <a:pPr algn="ctr"/>
            <a:r>
              <a:rPr lang="en-US" sz="2000" dirty="0" smtClean="0"/>
              <a:t>Analysis of large databases</a:t>
            </a:r>
            <a:endParaRPr lang="en-US" sz="2000" dirty="0"/>
          </a:p>
        </p:txBody>
      </p:sp>
      <p:cxnSp>
        <p:nvCxnSpPr>
          <p:cNvPr id="26" name="Straight Arrow Connector 25"/>
          <p:cNvCxnSpPr/>
          <p:nvPr/>
        </p:nvCxnSpPr>
        <p:spPr>
          <a:xfrm>
            <a:off x="3507775" y="2012290"/>
            <a:ext cx="1126526" cy="617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88473" y="2012290"/>
            <a:ext cx="1124712" cy="621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2128" y="1637280"/>
            <a:ext cx="1190069" cy="400110"/>
          </a:xfrm>
          <a:prstGeom prst="rect">
            <a:avLst/>
          </a:prstGeom>
          <a:noFill/>
        </p:spPr>
        <p:txBody>
          <a:bodyPr wrap="none" rtlCol="0">
            <a:spAutoFit/>
          </a:bodyPr>
          <a:lstStyle/>
          <a:p>
            <a:pPr algn="ctr"/>
            <a:r>
              <a:rPr lang="en-US" sz="2000" dirty="0" smtClean="0"/>
              <a:t>Discovery</a:t>
            </a:r>
            <a:endParaRPr lang="en-US" sz="2000" dirty="0"/>
          </a:p>
        </p:txBody>
      </p:sp>
      <p:sp>
        <p:nvSpPr>
          <p:cNvPr id="33" name="TextBox 32"/>
          <p:cNvSpPr txBox="1"/>
          <p:nvPr/>
        </p:nvSpPr>
        <p:spPr>
          <a:xfrm>
            <a:off x="112128" y="4912553"/>
            <a:ext cx="1364797" cy="400110"/>
          </a:xfrm>
          <a:prstGeom prst="rect">
            <a:avLst/>
          </a:prstGeom>
          <a:noFill/>
        </p:spPr>
        <p:txBody>
          <a:bodyPr wrap="none" rtlCol="0">
            <a:spAutoFit/>
          </a:bodyPr>
          <a:lstStyle/>
          <a:p>
            <a:pPr algn="ctr"/>
            <a:r>
              <a:rPr lang="en-US" sz="2000" dirty="0" smtClean="0"/>
              <a:t>Application</a:t>
            </a:r>
            <a:endParaRPr lang="en-US" sz="2000" dirty="0"/>
          </a:p>
        </p:txBody>
      </p:sp>
      <p:cxnSp>
        <p:nvCxnSpPr>
          <p:cNvPr id="34" name="Straight Arrow Connector 33"/>
          <p:cNvCxnSpPr/>
          <p:nvPr/>
        </p:nvCxnSpPr>
        <p:spPr>
          <a:xfrm flipH="1">
            <a:off x="8105524" y="4363151"/>
            <a:ext cx="1375607" cy="1921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354349" y="5222755"/>
            <a:ext cx="1168739" cy="10623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457092" y="1070982"/>
            <a:ext cx="4405738" cy="1205493"/>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1</a:t>
            </a:r>
            <a:endParaRPr lang="en-US" sz="2400" dirty="0">
              <a:solidFill>
                <a:schemeClr val="tx1"/>
              </a:solidFill>
            </a:endParaRPr>
          </a:p>
          <a:p>
            <a:pPr algn="ctr"/>
            <a:r>
              <a:rPr lang="en-US" sz="2000" dirty="0" smtClean="0">
                <a:solidFill>
                  <a:schemeClr val="tx1"/>
                </a:solidFill>
              </a:rPr>
              <a:t>Introduction and experimental </a:t>
            </a:r>
            <a:r>
              <a:rPr lang="en-US" sz="2000" dirty="0">
                <a:solidFill>
                  <a:schemeClr val="tx1"/>
                </a:solidFill>
              </a:rPr>
              <a:t>study of causes of mutational </a:t>
            </a:r>
            <a:r>
              <a:rPr lang="en-US" sz="2000" dirty="0" smtClean="0">
                <a:solidFill>
                  <a:schemeClr val="tx1"/>
                </a:solidFill>
              </a:rPr>
              <a:t>signatures</a:t>
            </a:r>
            <a:endParaRPr lang="en-US" sz="2000" dirty="0">
              <a:solidFill>
                <a:schemeClr val="tx1"/>
              </a:solidFill>
            </a:endParaRPr>
          </a:p>
        </p:txBody>
      </p:sp>
      <p:sp>
        <p:nvSpPr>
          <p:cNvPr id="37" name="Rounded Rectangle 36"/>
          <p:cNvSpPr/>
          <p:nvPr/>
        </p:nvSpPr>
        <p:spPr>
          <a:xfrm>
            <a:off x="1361217" y="1219200"/>
            <a:ext cx="4405738" cy="1295400"/>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2</a:t>
            </a:r>
            <a:endParaRPr lang="en-US" sz="2400" dirty="0">
              <a:solidFill>
                <a:schemeClr val="tx1"/>
              </a:solidFill>
            </a:endParaRPr>
          </a:p>
          <a:p>
            <a:pPr algn="ctr"/>
            <a:r>
              <a:rPr lang="en-US" sz="2000" dirty="0">
                <a:solidFill>
                  <a:schemeClr val="tx1"/>
                </a:solidFill>
              </a:rPr>
              <a:t>Machine learning and computational </a:t>
            </a:r>
            <a:r>
              <a:rPr lang="en-US" sz="2000" dirty="0" smtClean="0">
                <a:solidFill>
                  <a:schemeClr val="tx1"/>
                </a:solidFill>
              </a:rPr>
              <a:t>analysis in large databases</a:t>
            </a:r>
            <a:endParaRPr lang="en-US" sz="2000" dirty="0">
              <a:solidFill>
                <a:schemeClr val="tx1"/>
              </a:solidFill>
            </a:endParaRPr>
          </a:p>
        </p:txBody>
      </p:sp>
      <p:sp>
        <p:nvSpPr>
          <p:cNvPr id="38" name="Rounded Rectangle 37"/>
          <p:cNvSpPr/>
          <p:nvPr/>
        </p:nvSpPr>
        <p:spPr>
          <a:xfrm>
            <a:off x="7786262" y="3099807"/>
            <a:ext cx="3881864" cy="1776993"/>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Lecture 3</a:t>
            </a:r>
            <a:endParaRPr lang="en-US" sz="2400" dirty="0">
              <a:solidFill>
                <a:schemeClr val="tx1"/>
              </a:solidFill>
            </a:endParaRPr>
          </a:p>
          <a:p>
            <a:pPr algn="ctr"/>
            <a:r>
              <a:rPr lang="en-US" sz="2000" dirty="0">
                <a:solidFill>
                  <a:schemeClr val="tx1"/>
                </a:solidFill>
              </a:rPr>
              <a:t>Differences across the genomic landscape and new understanding</a:t>
            </a:r>
          </a:p>
          <a:p>
            <a:pPr algn="ctr"/>
            <a:r>
              <a:rPr lang="en-US" sz="2000" dirty="0">
                <a:solidFill>
                  <a:schemeClr val="tx1"/>
                </a:solidFill>
              </a:rPr>
              <a:t>of DNA damage and repair</a:t>
            </a:r>
          </a:p>
        </p:txBody>
      </p:sp>
    </p:spTree>
    <p:extLst>
      <p:ext uri="{BB962C8B-B14F-4D97-AF65-F5344CB8AC3E}">
        <p14:creationId xmlns:p14="http://schemas.microsoft.com/office/powerpoint/2010/main" val="3095662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smtClean="0"/>
              <a:t>SigProfilerExtractor runs </a:t>
            </a:r>
            <a:r>
              <a:rPr lang="en-US" sz="3600" dirty="0" err="1" smtClean="0"/>
              <a:t>NMFs</a:t>
            </a:r>
            <a:r>
              <a:rPr lang="en-US" sz="3600" dirty="0" smtClean="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smtClean="0"/>
              <a:t>Purpose, to avoid overfitting</a:t>
            </a:r>
          </a:p>
          <a:p>
            <a:r>
              <a:rPr lang="en-US" sz="2400" dirty="0" smtClean="0"/>
              <a:t>Multinomial resampling of counts for mutation types (e.g. ACA &gt; AAA, ACC &gt; </a:t>
            </a:r>
            <a:r>
              <a:rPr lang="en-US" sz="2400" dirty="0" err="1" smtClean="0"/>
              <a:t>AAC</a:t>
            </a:r>
            <a:r>
              <a:rPr lang="en-US" sz="2400" dirty="0" smtClean="0"/>
              <a:t>, … TTT &gt; TGT) for each tumor based on the observed total mutation count in the tumor and the proportion of counts of each mutation type.</a:t>
            </a:r>
          </a:p>
          <a:p>
            <a:r>
              <a:rPr lang="en-US" sz="2400" dirty="0" smtClean="0"/>
              <a:t>Recommends 100; user smaller number for initial testing</a:t>
            </a:r>
          </a:p>
          <a:p>
            <a:r>
              <a:rPr lang="en-US" sz="2400" dirty="0" smtClean="0"/>
              <a:t>Recommend to run several times with different seeds; if solutions are different, run more NMF iterations</a:t>
            </a:r>
          </a:p>
          <a:p>
            <a:r>
              <a:rPr lang="en-US" sz="2400" dirty="0" smtClean="0"/>
              <a:t>More info in Alexandrov et al 2013 and 2020:</a:t>
            </a:r>
          </a:p>
          <a:p>
            <a:pPr lvl="1"/>
            <a:r>
              <a:rPr lang="en-US" sz="2000" dirty="0">
                <a:hlinkClick r:id="rId2"/>
              </a:rPr>
              <a:t>http://</a:t>
            </a:r>
            <a:r>
              <a:rPr lang="en-US" sz="2000" dirty="0" smtClean="0">
                <a:hlinkClick r:id="rId2"/>
              </a:rPr>
              <a:t>dx.doi.org/10.1016/j.celrep.2012.12.008</a:t>
            </a:r>
            <a:endParaRPr lang="en-US" sz="2000" dirty="0"/>
          </a:p>
          <a:p>
            <a:pPr lvl="1"/>
            <a:r>
              <a:rPr lang="en-US" sz="2000" dirty="0" smtClean="0">
                <a:hlinkClick r:id="rId3"/>
              </a:rPr>
              <a:t>https</a:t>
            </a:r>
            <a:r>
              <a:rPr lang="en-US" sz="2000" dirty="0">
                <a:hlinkClick r:id="rId3"/>
              </a:rPr>
              <a:t>://</a:t>
            </a:r>
            <a:r>
              <a:rPr lang="en-US" sz="2000" dirty="0" smtClean="0">
                <a:hlinkClick r:id="rId3"/>
              </a:rPr>
              <a:t>doi.org/10.1038/s41586-020-1943-3</a:t>
            </a:r>
            <a:endParaRPr lang="en-US" sz="2000" dirty="0" smtClean="0"/>
          </a:p>
          <a:p>
            <a:pPr marL="457200" lvl="1" indent="0">
              <a:buNone/>
            </a:pPr>
            <a:r>
              <a:rPr lang="en-US" sz="2000" dirty="0"/>
              <a:t/>
            </a:r>
            <a:br>
              <a:rPr lang="en-US" sz="2000" dirty="0"/>
            </a:br>
            <a:endParaRPr lang="en-US" sz="2000" dirty="0" smtClean="0"/>
          </a:p>
          <a:p>
            <a:endParaRPr lang="en-US" sz="2400" dirty="0" smtClean="0"/>
          </a:p>
          <a:p>
            <a:pPr marL="0" indent="0">
              <a:buNone/>
            </a:pPr>
            <a:endParaRPr lang="en-US" sz="2400" dirty="0" smtClean="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20</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753600" cy="868362"/>
          </a:xfrm>
        </p:spPr>
        <p:txBody>
          <a:bodyPr/>
          <a:lstStyle/>
          <a:p>
            <a:pPr algn="l"/>
            <a:r>
              <a:rPr lang="en-US" sz="2400" dirty="0" smtClean="0"/>
              <a:t>(Review) Signatures in synthetic data mimicking pancreatic adenocarcinomas</a:t>
            </a:r>
            <a:endParaRPr lang="en-US" sz="2400" dirty="0"/>
          </a:p>
        </p:txBody>
      </p:sp>
      <p:sp>
        <p:nvSpPr>
          <p:cNvPr id="3" name="Content Placeholder 2"/>
          <p:cNvSpPr>
            <a:spLocks noGrp="1"/>
          </p:cNvSpPr>
          <p:nvPr>
            <p:ph idx="1"/>
          </p:nvPr>
        </p:nvSpPr>
        <p:spPr>
          <a:xfrm>
            <a:off x="533400" y="1066800"/>
            <a:ext cx="10972800" cy="4525963"/>
          </a:xfrm>
        </p:spPr>
        <p:txBody>
          <a:bodyPr/>
          <a:lstStyle/>
          <a:p>
            <a:r>
              <a:rPr lang="en-US" sz="2400" dirty="0" smtClean="0"/>
              <a:t>11 Signatures COSMIC v3 SBS1, 2, 3, 5, 15, 17a, 17b, 18, 28, 30,  40</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21</a:t>
            </a:fld>
            <a:endParaRPr lang="en-US" dirty="0"/>
          </a:p>
        </p:txBody>
      </p:sp>
      <p:pic>
        <p:nvPicPr>
          <p:cNvPr id="5" name="Picture 4"/>
          <p:cNvPicPr>
            <a:picLocks noChangeAspect="1"/>
          </p:cNvPicPr>
          <p:nvPr/>
        </p:nvPicPr>
        <p:blipFill rotWithShape="1">
          <a:blip r:embed="rId3"/>
          <a:srcRect l="6076" t="16582" r="8940" b="8974"/>
          <a:stretch/>
        </p:blipFill>
        <p:spPr>
          <a:xfrm>
            <a:off x="685800" y="1524000"/>
            <a:ext cx="4191000" cy="4557255"/>
          </a:xfrm>
          <a:prstGeom prst="rect">
            <a:avLst/>
          </a:prstGeom>
        </p:spPr>
      </p:pic>
      <p:pic>
        <p:nvPicPr>
          <p:cNvPr id="6" name="Picture 5"/>
          <p:cNvPicPr>
            <a:picLocks noChangeAspect="1"/>
          </p:cNvPicPr>
          <p:nvPr/>
        </p:nvPicPr>
        <p:blipFill rotWithShape="1">
          <a:blip r:embed="rId4"/>
          <a:srcRect l="5941" t="11539" r="8121" b="21453"/>
          <a:stretch/>
        </p:blipFill>
        <p:spPr>
          <a:xfrm>
            <a:off x="5638800" y="1600200"/>
            <a:ext cx="4487441" cy="4343400"/>
          </a:xfrm>
          <a:prstGeom prst="rect">
            <a:avLst/>
          </a:prstGeom>
        </p:spPr>
      </p:pic>
    </p:spTree>
    <p:extLst>
      <p:ext uri="{BB962C8B-B14F-4D97-AF65-F5344CB8AC3E}">
        <p14:creationId xmlns:p14="http://schemas.microsoft.com/office/powerpoint/2010/main" val="227965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601200" cy="1143000"/>
          </a:xfrm>
        </p:spPr>
        <p:txBody>
          <a:bodyPr/>
          <a:lstStyle/>
          <a:p>
            <a:pPr algn="l"/>
            <a:r>
              <a:rPr lang="en-US" sz="3200" dirty="0" smtClean="0"/>
              <a:t>(Review) Synthetic </a:t>
            </a:r>
            <a:r>
              <a:rPr lang="en-US" sz="3200" dirty="0"/>
              <a:t>data set mimicking pancreatic </a:t>
            </a:r>
            <a:r>
              <a:rPr lang="en-US" sz="3200" dirty="0" smtClean="0"/>
              <a:t>adenocarcinomas, exposures (attributions) to signatures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22</a:t>
            </a:fld>
            <a:endParaRPr lang="en-US" dirty="0"/>
          </a:p>
        </p:txBody>
      </p:sp>
      <p:pic>
        <p:nvPicPr>
          <p:cNvPr id="5" name="Picture 4"/>
          <p:cNvPicPr>
            <a:picLocks noChangeAspect="1"/>
          </p:cNvPicPr>
          <p:nvPr/>
        </p:nvPicPr>
        <p:blipFill rotWithShape="1">
          <a:blip r:embed="rId2"/>
          <a:srcRect l="4256" t="26027" r="5844" b="20200"/>
          <a:stretch/>
        </p:blipFill>
        <p:spPr>
          <a:xfrm>
            <a:off x="1447800" y="1676400"/>
            <a:ext cx="7239000" cy="4465084"/>
          </a:xfrm>
          <a:prstGeom prst="rect">
            <a:avLst/>
          </a:prstGeom>
        </p:spPr>
      </p:pic>
    </p:spTree>
    <p:extLst>
      <p:ext uri="{BB962C8B-B14F-4D97-AF65-F5344CB8AC3E}">
        <p14:creationId xmlns:p14="http://schemas.microsoft.com/office/powerpoint/2010/main" val="25620528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smtClean="0"/>
              <a:t>SigProfilerExtractor:</a:t>
            </a:r>
            <a:br>
              <a:rPr lang="en-US" sz="3200" dirty="0" smtClean="0"/>
            </a:br>
            <a:r>
              <a:rPr lang="en-US" sz="3200" dirty="0" smtClean="0"/>
              <a:t>Selecting the number of signatures</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23</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smtClean="0"/>
              <a:t>Mean </a:t>
            </a:r>
            <a:r>
              <a:rPr lang="en-US" sz="2000" dirty="0" err="1" smtClean="0"/>
              <a:t>L2</a:t>
            </a:r>
            <a:r>
              <a:rPr lang="en-US" sz="2000" dirty="0" smtClean="0"/>
              <a:t>% is  the average across samples of the percent Euclidian reconstruction error (low is good) </a:t>
            </a:r>
          </a:p>
          <a:p>
            <a:endParaRPr lang="en-US" sz="2000" dirty="0"/>
          </a:p>
          <a:p>
            <a:r>
              <a:rPr lang="en-US" sz="2000" dirty="0" smtClean="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 y="6096000"/>
            <a:ext cx="6788205" cy="369332"/>
          </a:xfrm>
          <a:prstGeom prst="rect">
            <a:avLst/>
          </a:prstGeom>
          <a:noFill/>
        </p:spPr>
        <p:txBody>
          <a:bodyPr wrap="none" rtlCol="0">
            <a:spAutoFit/>
          </a:bodyPr>
          <a:lstStyle/>
          <a:p>
            <a:r>
              <a:rPr lang="en-US" dirty="0" smtClean="0"/>
              <a:t>If Avg Stability is very jagged might try increasing the number of </a:t>
            </a:r>
            <a:r>
              <a:rPr lang="en-US" dirty="0" err="1" smtClean="0"/>
              <a:t>NMFs</a:t>
            </a:r>
            <a:endParaRPr lang="en-US" dirty="0"/>
          </a:p>
        </p:txBody>
      </p:sp>
    </p:spTree>
    <p:extLst>
      <p:ext uri="{BB962C8B-B14F-4D97-AF65-F5344CB8AC3E}">
        <p14:creationId xmlns:p14="http://schemas.microsoft.com/office/powerpoint/2010/main" val="186106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Most extracted signatures good match to ground truth (6 of 11 shown)</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pic>
        <p:nvPicPr>
          <p:cNvPr id="8" name="Picture 7"/>
          <p:cNvPicPr>
            <a:picLocks noChangeAspect="1"/>
          </p:cNvPicPr>
          <p:nvPr/>
        </p:nvPicPr>
        <p:blipFill rotWithShape="1">
          <a:blip r:embed="rId2"/>
          <a:srcRect l="32260" t="15681" r="28262" b="34400"/>
          <a:stretch/>
        </p:blipFill>
        <p:spPr>
          <a:xfrm>
            <a:off x="5940483" y="2133600"/>
            <a:ext cx="3279717" cy="4419600"/>
          </a:xfrm>
          <a:prstGeom prst="rect">
            <a:avLst/>
          </a:prstGeom>
        </p:spPr>
      </p:pic>
      <p:grpSp>
        <p:nvGrpSpPr>
          <p:cNvPr id="9" name="Group 8"/>
          <p:cNvGrpSpPr/>
          <p:nvPr/>
        </p:nvGrpSpPr>
        <p:grpSpPr>
          <a:xfrm>
            <a:off x="2819400" y="22098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854884" y="14859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124200" y="1485900"/>
            <a:ext cx="2112117" cy="523220"/>
          </a:xfrm>
          <a:prstGeom prst="rect">
            <a:avLst/>
          </a:prstGeom>
          <a:noFill/>
        </p:spPr>
        <p:txBody>
          <a:bodyPr wrap="none" rtlCol="0">
            <a:spAutoFit/>
          </a:bodyPr>
          <a:lstStyle/>
          <a:p>
            <a:r>
              <a:rPr lang="en-US" sz="2800" dirty="0" smtClean="0"/>
              <a:t>Ground truth</a:t>
            </a:r>
            <a:endParaRPr lang="en-US" sz="2800" dirty="0"/>
          </a:p>
        </p:txBody>
      </p:sp>
    </p:spTree>
    <p:extLst>
      <p:ext uri="{BB962C8B-B14F-4D97-AF65-F5344CB8AC3E}">
        <p14:creationId xmlns:p14="http://schemas.microsoft.com/office/powerpoint/2010/main" val="434285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Most extracted signatures good match to ground truth (6 of 11 shown)</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dirty="0"/>
          </a:p>
        </p:txBody>
      </p:sp>
      <p:pic>
        <p:nvPicPr>
          <p:cNvPr id="8" name="Picture 7"/>
          <p:cNvPicPr>
            <a:picLocks noChangeAspect="1"/>
          </p:cNvPicPr>
          <p:nvPr/>
        </p:nvPicPr>
        <p:blipFill rotWithShape="1">
          <a:blip r:embed="rId2"/>
          <a:srcRect l="32260" t="15681" r="28262" b="34400"/>
          <a:stretch/>
        </p:blipFill>
        <p:spPr>
          <a:xfrm>
            <a:off x="5940483" y="2133600"/>
            <a:ext cx="3279717" cy="4419600"/>
          </a:xfrm>
          <a:prstGeom prst="rect">
            <a:avLst/>
          </a:prstGeom>
        </p:spPr>
      </p:pic>
      <p:grpSp>
        <p:nvGrpSpPr>
          <p:cNvPr id="9" name="Group 8"/>
          <p:cNvGrpSpPr/>
          <p:nvPr/>
        </p:nvGrpSpPr>
        <p:grpSpPr>
          <a:xfrm>
            <a:off x="2819400" y="22098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854884" y="14859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124200" y="1485900"/>
            <a:ext cx="2112117" cy="523220"/>
          </a:xfrm>
          <a:prstGeom prst="rect">
            <a:avLst/>
          </a:prstGeom>
          <a:noFill/>
        </p:spPr>
        <p:txBody>
          <a:bodyPr wrap="none" rtlCol="0">
            <a:spAutoFit/>
          </a:bodyPr>
          <a:lstStyle/>
          <a:p>
            <a:r>
              <a:rPr lang="en-US" sz="2800" dirty="0" smtClean="0"/>
              <a:t>Ground truth</a:t>
            </a:r>
            <a:endParaRPr lang="en-US" sz="2800" dirty="0"/>
          </a:p>
        </p:txBody>
      </p:sp>
      <p:sp>
        <p:nvSpPr>
          <p:cNvPr id="14" name="Down Arrow 13"/>
          <p:cNvSpPr/>
          <p:nvPr/>
        </p:nvSpPr>
        <p:spPr>
          <a:xfrm>
            <a:off x="3657600" y="685800"/>
            <a:ext cx="8382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9372600" y="2514600"/>
            <a:ext cx="2438400" cy="2677656"/>
          </a:xfrm>
          <a:prstGeom prst="rect">
            <a:avLst/>
          </a:prstGeom>
          <a:noFill/>
        </p:spPr>
        <p:txBody>
          <a:bodyPr wrap="square" rtlCol="0">
            <a:spAutoFit/>
          </a:bodyPr>
          <a:lstStyle/>
          <a:p>
            <a:r>
              <a:rPr lang="en-US" sz="2800" dirty="0" smtClean="0">
                <a:solidFill>
                  <a:schemeClr val="accent1"/>
                </a:solidFill>
              </a:rPr>
              <a:t>“Bleeding” of CG &gt; TG mutations from SBS1 to SBS40-like extracted signature</a:t>
            </a:r>
          </a:p>
        </p:txBody>
      </p:sp>
      <p:sp>
        <p:nvSpPr>
          <p:cNvPr id="16" name="Down Arrow 15"/>
          <p:cNvSpPr/>
          <p:nvPr/>
        </p:nvSpPr>
        <p:spPr>
          <a:xfrm>
            <a:off x="7010400" y="685800"/>
            <a:ext cx="8382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016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smtClean="0"/>
              <a:t>Known issues with approaches based on non-negative matrix factorization (NMF)</a:t>
            </a:r>
            <a:endParaRPr lang="en-US" sz="3200" dirty="0"/>
          </a:p>
        </p:txBody>
      </p:sp>
      <p:sp>
        <p:nvSpPr>
          <p:cNvPr id="4" name="Content Placeholder 3"/>
          <p:cNvSpPr>
            <a:spLocks noGrp="1"/>
          </p:cNvSpPr>
          <p:nvPr>
            <p:ph idx="1"/>
          </p:nvPr>
        </p:nvSpPr>
        <p:spPr>
          <a:xfrm>
            <a:off x="304800" y="1295400"/>
            <a:ext cx="10972800" cy="4952999"/>
          </a:xfrm>
        </p:spPr>
        <p:txBody>
          <a:bodyPr/>
          <a:lstStyle/>
          <a:p>
            <a:r>
              <a:rPr lang="en-US" sz="2200" dirty="0" smtClean="0"/>
              <a:t>The </a:t>
            </a:r>
            <a:r>
              <a:rPr lang="en-US" sz="2200" dirty="0"/>
              <a:t>number of signatures is a judgement call </a:t>
            </a:r>
            <a:r>
              <a:rPr lang="en-US" sz="2200" dirty="0" smtClean="0"/>
              <a:t>(some approaches deal with this)</a:t>
            </a:r>
            <a:endParaRPr lang="en-US" sz="2200" dirty="0"/>
          </a:p>
          <a:p>
            <a:r>
              <a:rPr lang="en-US" sz="2200" dirty="0" smtClean="0"/>
              <a:t>Weak </a:t>
            </a:r>
            <a:r>
              <a:rPr lang="en-US" sz="2200" dirty="0"/>
              <a:t>signatures cannot be </a:t>
            </a:r>
            <a:r>
              <a:rPr lang="en-US" sz="2200" dirty="0" smtClean="0"/>
              <a:t>discovered in </a:t>
            </a:r>
            <a:r>
              <a:rPr lang="en-US" sz="2200" dirty="0"/>
              <a:t>background of strong </a:t>
            </a:r>
            <a:r>
              <a:rPr lang="en-US" sz="2200" dirty="0" smtClean="0"/>
              <a:t>signatures</a:t>
            </a:r>
          </a:p>
          <a:p>
            <a:r>
              <a:rPr lang="en-US" sz="2200" dirty="0"/>
              <a:t>Signatures can be imperfectly separated (“bleeding” and “stealing” between signatures)</a:t>
            </a:r>
          </a:p>
          <a:p>
            <a:r>
              <a:rPr lang="en-US" sz="2200" dirty="0" smtClean="0"/>
              <a:t>More generally, recovered </a:t>
            </a:r>
            <a:r>
              <a:rPr lang="en-US" sz="2200" dirty="0"/>
              <a:t>signatures depend strongly on exact set of tumours </a:t>
            </a:r>
            <a:r>
              <a:rPr lang="en-US" sz="2200" dirty="0" smtClean="0"/>
              <a:t>studied</a:t>
            </a:r>
          </a:p>
          <a:p>
            <a:r>
              <a:rPr lang="en-US" sz="2200" dirty="0" smtClean="0"/>
              <a:t>Lowest error reconstruction often involves many signatures, some with very low contributions, and often not biologically plausible (see following slides)</a:t>
            </a:r>
          </a:p>
          <a:p>
            <a:r>
              <a:rPr lang="en-US" sz="2200" b="1" i="1" dirty="0"/>
              <a:t>Signature </a:t>
            </a:r>
            <a:r>
              <a:rPr lang="en-US" sz="2200" b="1" i="1" dirty="0" smtClean="0"/>
              <a:t>discovery (extraction) </a:t>
            </a:r>
            <a:r>
              <a:rPr lang="en-US" sz="2200" b="1" i="1" dirty="0"/>
              <a:t>is not a purely algorithmic process</a:t>
            </a:r>
          </a:p>
          <a:p>
            <a:r>
              <a:rPr lang="en-US" sz="2200" dirty="0" smtClean="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smtClean="0"/>
              <a:t>Common misconception</a:t>
            </a:r>
            <a:endParaRPr lang="en-US" dirty="0"/>
          </a:p>
        </p:txBody>
      </p:sp>
      <p:sp>
        <p:nvSpPr>
          <p:cNvPr id="4" name="Content Placeholder 3"/>
          <p:cNvSpPr>
            <a:spLocks noGrp="1"/>
          </p:cNvSpPr>
          <p:nvPr>
            <p:ph idx="1"/>
          </p:nvPr>
        </p:nvSpPr>
        <p:spPr>
          <a:xfrm>
            <a:off x="533400" y="1371600"/>
            <a:ext cx="10972800" cy="4525963"/>
          </a:xfrm>
        </p:spPr>
        <p:txBody>
          <a:bodyPr/>
          <a:lstStyle/>
          <a:p>
            <a:r>
              <a:rPr lang="en-US" dirty="0"/>
              <a:t>S</a:t>
            </a:r>
            <a:r>
              <a:rPr lang="en-US" dirty="0" smtClean="0"/>
              <a:t>ignatures that, when combined, give the most accurate reconstruction of a spectrum are the best ones</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27</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28</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smtClean="0"/>
              <a:t>Extreme example:</a:t>
            </a:r>
          </a:p>
          <a:p>
            <a:r>
              <a:rPr lang="en-US" sz="2800" dirty="0" smtClean="0"/>
              <a:t>A </a:t>
            </a:r>
            <a:r>
              <a:rPr lang="en-US" sz="2800" dirty="0"/>
              <a:t>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a:t>
            </a:r>
            <a:r>
              <a:rPr lang="en-US" sz="3200" dirty="0" smtClean="0"/>
              <a:t>process: How to assess results (1)</a:t>
            </a:r>
            <a:endParaRPr lang="en-US" sz="3200" dirty="0"/>
          </a:p>
        </p:txBody>
      </p:sp>
      <p:sp>
        <p:nvSpPr>
          <p:cNvPr id="4" name="Content Placeholder 3"/>
          <p:cNvSpPr>
            <a:spLocks noGrp="1"/>
          </p:cNvSpPr>
          <p:nvPr>
            <p:ph idx="1"/>
          </p:nvPr>
        </p:nvSpPr>
        <p:spPr>
          <a:xfrm>
            <a:off x="533400" y="1295400"/>
            <a:ext cx="10972800" cy="5029200"/>
          </a:xfrm>
        </p:spPr>
        <p:txBody>
          <a:bodyPr/>
          <a:lstStyle/>
          <a:p>
            <a:r>
              <a:rPr lang="en-US" sz="1600" dirty="0" smtClean="0"/>
              <a:t>The input data have been examined for sequencing and mapping artifacts (some which are well-known); mapped reads supporting unusual patterns have been examined in a read-alignment viewer or have been experimentally verified</a:t>
            </a:r>
          </a:p>
          <a:p>
            <a:r>
              <a:rPr lang="en-US" sz="1600" dirty="0"/>
              <a:t>Look for </a:t>
            </a:r>
            <a:r>
              <a:rPr lang="en-US" sz="1600" dirty="0" smtClean="0"/>
              <a:t>external supporting </a:t>
            </a:r>
            <a:r>
              <a:rPr lang="en-US" sz="1600" dirty="0"/>
              <a:t>evidence</a:t>
            </a:r>
          </a:p>
          <a:p>
            <a:pPr lvl="1"/>
            <a:r>
              <a:rPr lang="en-US" sz="1600" dirty="0" smtClean="0"/>
              <a:t>Correlation </a:t>
            </a:r>
            <a:r>
              <a:rPr lang="en-US" sz="1600" dirty="0"/>
              <a:t>with known or expected </a:t>
            </a:r>
            <a:r>
              <a:rPr lang="en-US" sz="1600" dirty="0" smtClean="0"/>
              <a:t>mutagenic exposures, eg</a:t>
            </a:r>
          </a:p>
          <a:p>
            <a:pPr lvl="2"/>
            <a:r>
              <a:rPr lang="en-US" sz="1400" dirty="0" smtClean="0"/>
              <a:t>cigarette smoking</a:t>
            </a:r>
          </a:p>
          <a:p>
            <a:pPr lvl="2"/>
            <a:r>
              <a:rPr lang="en-US" sz="1400" dirty="0" smtClean="0"/>
              <a:t>Aflatoxins</a:t>
            </a:r>
          </a:p>
          <a:p>
            <a:pPr lvl="2"/>
            <a:r>
              <a:rPr lang="en-US" sz="1400" dirty="0" smtClean="0"/>
              <a:t>AA-containing herbs</a:t>
            </a:r>
          </a:p>
          <a:p>
            <a:pPr lvl="2"/>
            <a:r>
              <a:rPr lang="en-US" sz="1400" dirty="0" smtClean="0"/>
              <a:t>Haloalkanes</a:t>
            </a:r>
          </a:p>
          <a:p>
            <a:pPr lvl="2"/>
            <a:r>
              <a:rPr lang="en-US" sz="1400" dirty="0" smtClean="0"/>
              <a:t>Age</a:t>
            </a:r>
            <a:endParaRPr lang="en-US" sz="1400" dirty="0"/>
          </a:p>
          <a:p>
            <a:pPr lvl="2"/>
            <a:r>
              <a:rPr lang="en-US" sz="1400" dirty="0" smtClean="0"/>
              <a:t>UV radiation</a:t>
            </a:r>
          </a:p>
          <a:p>
            <a:pPr lvl="1"/>
            <a:r>
              <a:rPr lang="en-US" sz="1600" dirty="0" smtClean="0"/>
              <a:t>Correlation with known or expected genetic causes, eg</a:t>
            </a:r>
          </a:p>
          <a:p>
            <a:pPr lvl="2"/>
            <a:r>
              <a:rPr lang="en-US" sz="1400" dirty="0" smtClean="0"/>
              <a:t> polymerase epsilon proofreading defects</a:t>
            </a:r>
          </a:p>
          <a:p>
            <a:pPr lvl="2"/>
            <a:r>
              <a:rPr lang="en-US" sz="1400" dirty="0" smtClean="0"/>
              <a:t>mismatch repair deficiency</a:t>
            </a:r>
          </a:p>
          <a:p>
            <a:pPr lvl="2"/>
            <a:r>
              <a:rPr lang="en-US" sz="1400" dirty="0" smtClean="0"/>
              <a:t>homologous recombination repair deficiency (BRCA)</a:t>
            </a:r>
          </a:p>
          <a:p>
            <a:pPr lvl="1"/>
            <a:r>
              <a:rPr lang="en-US" sz="1600" dirty="0" smtClean="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29</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smtClean="0"/>
              <a:t>What questions do we want to answer?</a:t>
            </a:r>
            <a:endParaRPr lang="en-US" dirty="0"/>
          </a:p>
        </p:txBody>
      </p:sp>
      <p:sp>
        <p:nvSpPr>
          <p:cNvPr id="4" name="Content Placeholder 3"/>
          <p:cNvSpPr>
            <a:spLocks noGrp="1"/>
          </p:cNvSpPr>
          <p:nvPr>
            <p:ph idx="1"/>
          </p:nvPr>
        </p:nvSpPr>
        <p:spPr>
          <a:xfrm>
            <a:off x="533400" y="1143000"/>
            <a:ext cx="10972800" cy="4953000"/>
          </a:xfrm>
        </p:spPr>
        <p:txBody>
          <a:bodyPr/>
          <a:lstStyle/>
          <a:p>
            <a:r>
              <a:rPr lang="en-US" sz="2400" b="1" dirty="0" smtClean="0"/>
              <a:t>“Extraction” / Discovery </a:t>
            </a:r>
            <a:r>
              <a:rPr lang="en-US" sz="2400" dirty="0" smtClean="0"/>
              <a:t>Given a large number of spectra, what mutational signatures are present?  (I.e. mutational signatures are latent variables to be discovered.) And how many mutations are caused by each extracted signature in each spectrum? (</a:t>
            </a:r>
            <a:r>
              <a:rPr lang="en-US" sz="2400" b="1" dirty="0" smtClean="0"/>
              <a:t>“Attribution”</a:t>
            </a:r>
            <a:r>
              <a:rPr lang="en-US" sz="2400" dirty="0" smtClean="0"/>
              <a:t>)</a:t>
            </a:r>
          </a:p>
          <a:p>
            <a:r>
              <a:rPr lang="en-US" sz="2400" b="1" dirty="0" smtClean="0"/>
              <a:t>“Attribution only” </a:t>
            </a:r>
            <a:r>
              <a:rPr lang="en-US" sz="2400" dirty="0" smtClean="0"/>
              <a:t>Given </a:t>
            </a:r>
            <a:r>
              <a:rPr lang="en-US" sz="2400" b="1" dirty="0" smtClean="0">
                <a:solidFill>
                  <a:srgbClr val="FF0000"/>
                </a:solidFill>
              </a:rPr>
              <a:t>known</a:t>
            </a:r>
            <a:r>
              <a:rPr lang="en-US" sz="2400" dirty="0" smtClean="0"/>
              <a:t> mutational signatures and one or more spectra, how many mutations in each spectrum were caused by each signature?</a:t>
            </a:r>
          </a:p>
          <a:p>
            <a:r>
              <a:rPr lang="en-US" sz="2400" dirty="0" smtClean="0"/>
              <a:t>Other questions:</a:t>
            </a:r>
          </a:p>
          <a:p>
            <a:pPr lvl="1"/>
            <a:r>
              <a:rPr lang="en-US" sz="2400" dirty="0" smtClean="0"/>
              <a:t> </a:t>
            </a:r>
            <a:r>
              <a:rPr lang="en-US" sz="2400" b="1" dirty="0" smtClean="0"/>
              <a:t>“Signature presence test” </a:t>
            </a:r>
            <a:r>
              <a:rPr lang="en-US" sz="2400" dirty="0" smtClean="0"/>
              <a:t>Given known mutational signatures, including a mutational signature of interest, what is the evidence that the signature of interest is present in a set of spectra spectra? Which spectra?</a:t>
            </a:r>
          </a:p>
          <a:p>
            <a:pPr lvl="1"/>
            <a:r>
              <a:rPr lang="en-US" sz="2400" b="1" dirty="0" smtClean="0"/>
              <a:t>“Novel signature </a:t>
            </a:r>
            <a:r>
              <a:rPr lang="en-US" sz="2400" b="1" dirty="0"/>
              <a:t>t</a:t>
            </a:r>
            <a:r>
              <a:rPr lang="en-US" sz="2400" b="1" dirty="0" smtClean="0"/>
              <a:t>est” </a:t>
            </a:r>
            <a:r>
              <a:rPr lang="en-US" sz="2400" dirty="0" smtClean="0"/>
              <a:t>Given known mutational signatures and one or more spectra, what is the evidence that there is a novel signature present?</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a:t>
            </a:r>
            <a:r>
              <a:rPr lang="en-US" sz="3200" dirty="0" smtClean="0"/>
              <a:t>process: How to assess results (2)</a:t>
            </a:r>
            <a:endParaRPr lang="en-US" sz="3200" dirty="0"/>
          </a:p>
        </p:txBody>
      </p:sp>
      <p:sp>
        <p:nvSpPr>
          <p:cNvPr id="4" name="Content Placeholder 3"/>
          <p:cNvSpPr>
            <a:spLocks noGrp="1"/>
          </p:cNvSpPr>
          <p:nvPr>
            <p:ph idx="1"/>
          </p:nvPr>
        </p:nvSpPr>
        <p:spPr/>
        <p:txBody>
          <a:bodyPr/>
          <a:lstStyle/>
          <a:p>
            <a:r>
              <a:rPr lang="en-US" sz="2800" dirty="0" smtClean="0"/>
              <a:t>Association with genomic features that interact with DNA repair</a:t>
            </a:r>
          </a:p>
          <a:p>
            <a:pPr lvl="1"/>
            <a:r>
              <a:rPr lang="en-US" sz="2400" dirty="0" smtClean="0"/>
              <a:t>Transcription strand bias</a:t>
            </a:r>
          </a:p>
          <a:p>
            <a:pPr lvl="1"/>
            <a:r>
              <a:rPr lang="en-US" sz="2400" dirty="0" smtClean="0"/>
              <a:t>Replication strand / timing</a:t>
            </a:r>
          </a:p>
          <a:p>
            <a:pPr lvl="1"/>
            <a:r>
              <a:rPr lang="en-US" sz="2400" dirty="0" smtClean="0"/>
              <a:t>Homopolymers (indels)</a:t>
            </a:r>
          </a:p>
          <a:p>
            <a:r>
              <a:rPr lang="en-US" sz="2800" dirty="0" smtClean="0"/>
              <a:t>Look for supporting evidence within the data set</a:t>
            </a:r>
          </a:p>
          <a:p>
            <a:pPr lvl="1"/>
            <a:r>
              <a:rPr lang="en-US" sz="2400" dirty="0" smtClean="0"/>
              <a:t>Samples dominated by a single signature</a:t>
            </a:r>
          </a:p>
          <a:p>
            <a:pPr lvl="1"/>
            <a:r>
              <a:rPr lang="en-US" sz="2400" dirty="0" smtClean="0"/>
              <a:t>Signature </a:t>
            </a:r>
            <a:r>
              <a:rPr lang="en-US" sz="2400" dirty="0"/>
              <a:t>is consistently deciphered from multiple independent </a:t>
            </a:r>
            <a:r>
              <a:rPr lang="en-US" sz="2400" dirty="0" smtClean="0"/>
              <a:t>datasets</a:t>
            </a:r>
            <a:r>
              <a:rPr lang="en-US" sz="2400" dirty="0"/>
              <a:t> </a:t>
            </a:r>
            <a:r>
              <a:rPr lang="en-US" sz="2400" dirty="0" smtClean="0"/>
              <a:t>using different techniques or hyperparameters</a:t>
            </a:r>
          </a:p>
          <a:p>
            <a:pPr lvl="1"/>
            <a:r>
              <a:rPr lang="en-US" sz="2400" dirty="0" smtClean="0"/>
              <a:t>Absence of known problems (next slides)</a:t>
            </a:r>
            <a:endParaRPr lang="en-US" sz="2400" dirty="0"/>
          </a:p>
          <a:p>
            <a:pPr marL="0" indent="0">
              <a:buNone/>
            </a:pPr>
            <a:endParaRPr lang="en-US" dirty="0"/>
          </a:p>
          <a:p>
            <a:endParaRPr lang="en-US" sz="2800" dirty="0" smtClean="0"/>
          </a:p>
          <a:p>
            <a:endParaRPr lang="en-US" sz="2800" dirty="0" smtClean="0"/>
          </a:p>
          <a:p>
            <a:r>
              <a:rPr lang="en-US" sz="2800" dirty="0" smtClean="0"/>
              <a:t>More </a:t>
            </a:r>
            <a:r>
              <a:rPr lang="en-US" sz="2800" dirty="0"/>
              <a:t>info at </a:t>
            </a:r>
            <a:r>
              <a:rPr lang="en-US" sz="2800" dirty="0">
                <a:hlinkClick r:id="rId2"/>
              </a:rPr>
              <a:t>https://</a:t>
            </a:r>
            <a:r>
              <a:rPr lang="en-US" sz="2800" dirty="0" smtClean="0">
                <a:hlinkClick r:id="rId2"/>
              </a:rPr>
              <a:t>static-content.springer.com/esm/art%3A10.1038%2Fs41586-020-1943-3/MediaObjects/41586_2020_1943_MOESM4_ESM.pdf</a:t>
            </a:r>
            <a:r>
              <a:rPr lang="en-US" sz="2800" dirty="0" smtClean="0"/>
              <a:t>, pages 6 &amp; 7</a:t>
            </a:r>
          </a:p>
          <a:p>
            <a:r>
              <a:rPr lang="en-US" sz="2800" dirty="0" smtClean="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30</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smtClean="0"/>
              <a:t>Known problems: bleeding</a:t>
            </a:r>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31</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31</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smtClean="0"/>
              <a:t>Extracted</a:t>
            </a:r>
            <a:endParaRPr lang="en-US" sz="2800" dirty="0"/>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smtClean="0"/>
              <a:t>Ground truth (synthetic data)</a:t>
            </a:r>
            <a:endParaRPr lang="en-US" sz="2800" dirty="0"/>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smtClean="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smtClean="0"/>
              <a:t>Known problem: over-splitting </a:t>
            </a:r>
            <a:br>
              <a:rPr lang="en-US" sz="3200" dirty="0" smtClean="0"/>
            </a:br>
            <a:r>
              <a:rPr lang="en-US" sz="3200" dirty="0" smtClean="0"/>
              <a:t>(from a different synthetic data set)</a:t>
            </a:r>
            <a:endParaRPr lang="en-US" sz="32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smtClean="0"/>
              <a:t>2 extracted signatures</a:t>
            </a:r>
            <a:endParaRPr lang="en-US" sz="2400" dirty="0"/>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smtClean="0"/>
              <a:t>1 ground-truth signature</a:t>
            </a:r>
            <a:endParaRPr lang="en-US" sz="2400" dirty="0"/>
          </a:p>
        </p:txBody>
      </p:sp>
    </p:spTree>
    <p:extLst>
      <p:ext uri="{BB962C8B-B14F-4D97-AF65-F5344CB8AC3E}">
        <p14:creationId xmlns:p14="http://schemas.microsoft.com/office/powerpoint/2010/main" val="3428201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t>Important to think about why you are doing signature </a:t>
            </a:r>
            <a:r>
              <a:rPr lang="en-US" sz="4000" dirty="0" smtClean="0"/>
              <a:t>discovery</a:t>
            </a:r>
            <a:endParaRPr lang="en-US" sz="4000" dirty="0"/>
          </a:p>
        </p:txBody>
      </p:sp>
      <p:sp>
        <p:nvSpPr>
          <p:cNvPr id="5" name="Content Placeholder 4"/>
          <p:cNvSpPr>
            <a:spLocks noGrp="1"/>
          </p:cNvSpPr>
          <p:nvPr>
            <p:ph idx="1"/>
          </p:nvPr>
        </p:nvSpPr>
        <p:spPr>
          <a:xfrm>
            <a:off x="609600" y="1493837"/>
            <a:ext cx="10972800" cy="4525963"/>
          </a:xfrm>
        </p:spPr>
        <p:txBody>
          <a:bodyPr/>
          <a:lstStyle/>
          <a:p>
            <a:pPr lvl="1">
              <a:buFont typeface="Arial" panose="020B0604020202020204" pitchFamily="34" charset="0"/>
              <a:buChar char="•"/>
            </a:pPr>
            <a:r>
              <a:rPr lang="en-US" sz="2400" dirty="0" smtClean="0"/>
              <a:t>Are you trying to find novel signatures?</a:t>
            </a:r>
          </a:p>
          <a:p>
            <a:pPr lvl="1">
              <a:buFont typeface="Arial" panose="020B0604020202020204" pitchFamily="34" charset="0"/>
              <a:buChar char="•"/>
            </a:pPr>
            <a:r>
              <a:rPr lang="en-US" sz="2400" dirty="0" smtClean="0"/>
              <a:t>Are you trying to determine which signatures are present?</a:t>
            </a:r>
          </a:p>
          <a:p>
            <a:pPr lvl="1">
              <a:buFont typeface="Arial" panose="020B0604020202020204" pitchFamily="34" charset="0"/>
              <a:buChar char="•"/>
            </a:pPr>
            <a:r>
              <a:rPr lang="en-US" sz="2400" dirty="0" smtClean="0"/>
              <a:t>Or more likely, trying to determine which known signatures are present and if there are any novel signatures</a:t>
            </a:r>
          </a:p>
          <a:p>
            <a:pPr lvl="1">
              <a:buFont typeface="Arial" panose="020B0604020202020204" pitchFamily="34" charset="0"/>
              <a:buChar char="•"/>
            </a:pPr>
            <a:r>
              <a:rPr lang="en-US" sz="2400" dirty="0" smtClean="0"/>
              <a:t>Are you trying to estimate presence / absence or level of exposure to a particular signature, and perhaps tie these to clinical or population factors?</a:t>
            </a:r>
          </a:p>
          <a:p>
            <a:pPr lvl="1">
              <a:buFont typeface="Arial" panose="020B0604020202020204" pitchFamily="34" charset="0"/>
              <a:buChar char="•"/>
            </a:pPr>
            <a:r>
              <a:rPr lang="en-US" sz="2400" dirty="0" smtClean="0"/>
              <a:t>Some of these might be better and more easily conceptualized as signature attribution problems, rather than signature discovery problems (especially if only a small number of tumors or exome (as opposed to genome) data</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dirty="0"/>
          </a:p>
        </p:txBody>
      </p:sp>
    </p:spTree>
    <p:extLst>
      <p:ext uri="{BB962C8B-B14F-4D97-AF65-F5344CB8AC3E}">
        <p14:creationId xmlns:p14="http://schemas.microsoft.com/office/powerpoint/2010/main" val="831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601200" cy="1143000"/>
          </a:xfrm>
        </p:spPr>
        <p:txBody>
          <a:bodyPr/>
          <a:lstStyle/>
          <a:p>
            <a:pPr algn="l"/>
            <a:r>
              <a:rPr lang="en-US" sz="3600" dirty="0" smtClean="0"/>
              <a:t>Attribution and problems with attribution:</a:t>
            </a:r>
            <a:br>
              <a:rPr lang="en-US" sz="3600" dirty="0" smtClean="0"/>
            </a:br>
            <a:r>
              <a:rPr lang="en-US" sz="3600" dirty="0" smtClean="0"/>
              <a:t>The need to consider all available evidence</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dirty="0"/>
          </a:p>
        </p:txBody>
      </p:sp>
    </p:spTree>
    <p:extLst>
      <p:ext uri="{BB962C8B-B14F-4D97-AF65-F5344CB8AC3E}">
        <p14:creationId xmlns:p14="http://schemas.microsoft.com/office/powerpoint/2010/main" val="31311367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10287000" cy="1371599"/>
          </a:xfrm>
        </p:spPr>
        <p:txBody>
          <a:bodyPr rtlCol="0">
            <a:normAutofit/>
          </a:bodyPr>
          <a:lstStyle/>
          <a:p>
            <a:pPr algn="l">
              <a:defRPr/>
            </a:pPr>
            <a:r>
              <a:rPr lang="en-US" sz="3600" dirty="0" smtClean="0"/>
              <a:t>Central techniques based on  </a:t>
            </a:r>
            <a:br>
              <a:rPr lang="en-US" sz="3600" dirty="0" smtClean="0"/>
            </a:br>
            <a:r>
              <a:rPr lang="en-US" sz="3600" dirty="0" smtClean="0"/>
              <a:t>non negative matrix factorization (NMF)</a:t>
            </a:r>
            <a:endParaRPr lang="en-SG" sz="3600" dirty="0"/>
          </a:p>
        </p:txBody>
      </p:sp>
      <p:grpSp>
        <p:nvGrpSpPr>
          <p:cNvPr id="7" name="Group 6"/>
          <p:cNvGrpSpPr/>
          <p:nvPr/>
        </p:nvGrpSpPr>
        <p:grpSpPr>
          <a:xfrm>
            <a:off x="2449386" y="1852487"/>
            <a:ext cx="1348651" cy="2334967"/>
            <a:chOff x="1233846" y="1998225"/>
            <a:chExt cx="1798202" cy="3113288"/>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501714" y="4249739"/>
              <a:ext cx="1530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2" name="TextBox 27"/>
            <p:cNvSpPr txBox="1">
              <a:spLocks noChangeArrowheads="1"/>
            </p:cNvSpPr>
            <p:nvPr/>
          </p:nvSpPr>
          <p:spPr bwMode="auto">
            <a:xfrm rot="16200000">
              <a:off x="216773" y="3015298"/>
              <a:ext cx="2526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grpSp>
      <p:grpSp>
        <p:nvGrpSpPr>
          <p:cNvPr id="12" name="Group 11"/>
          <p:cNvGrpSpPr/>
          <p:nvPr/>
        </p:nvGrpSpPr>
        <p:grpSpPr>
          <a:xfrm>
            <a:off x="4107447" y="1905000"/>
            <a:ext cx="4463128" cy="1437440"/>
            <a:chOff x="3444596" y="2068241"/>
            <a:chExt cx="5950836" cy="191658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068241"/>
              <a:ext cx="5950836" cy="1916586"/>
              <a:chOff x="3444596" y="2068241"/>
              <a:chExt cx="5950836" cy="191658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199378" y="2788773"/>
                <a:ext cx="1530333"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smtClean="0"/>
                  <a:t>K</a:t>
                </a:r>
                <a:endParaRPr lang="en-US" altLang="en-US" sz="1800" i="1" dirty="0"/>
              </a:p>
              <a:p>
                <a:pPr algn="ctr" eaLnBrk="1" hangingPunct="1">
                  <a:spcBef>
                    <a:spcPct val="0"/>
                  </a:spcBef>
                  <a:buFontTx/>
                  <a:buNone/>
                </a:pPr>
                <a:r>
                  <a:rPr lang="en-US" altLang="en-US" sz="1800" dirty="0"/>
                  <a:t>signatures</a:t>
                </a:r>
                <a:endParaRPr lang="en-SG" altLang="en-US" sz="1800" dirty="0"/>
              </a:p>
            </p:txBody>
          </p:sp>
          <p:sp>
            <p:nvSpPr>
              <p:cNvPr id="49175" name="TextBox 30"/>
              <p:cNvSpPr txBox="1">
                <a:spLocks noChangeArrowheads="1"/>
              </p:cNvSpPr>
              <p:nvPr/>
            </p:nvSpPr>
            <p:spPr bwMode="auto">
              <a:xfrm>
                <a:off x="4876800" y="2068241"/>
                <a:ext cx="2068345"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23,000 tumors</a:t>
                </a:r>
                <a:endParaRPr lang="en-SG" altLang="en-US" sz="1800" dirty="0"/>
              </a:p>
            </p:txBody>
          </p:sp>
        </p:grpSp>
      </p:grpSp>
      <p:grpSp>
        <p:nvGrpSpPr>
          <p:cNvPr id="9" name="Group 8"/>
          <p:cNvGrpSpPr/>
          <p:nvPr/>
        </p:nvGrpSpPr>
        <p:grpSpPr>
          <a:xfrm>
            <a:off x="6312854" y="1295400"/>
            <a:ext cx="3324433" cy="1447800"/>
            <a:chOff x="6437195" y="1179243"/>
            <a:chExt cx="4076977" cy="1828799"/>
          </a:xfrm>
        </p:grpSpPr>
        <p:cxnSp>
          <p:nvCxnSpPr>
            <p:cNvPr id="34" name="Straight Arrow Connector 33"/>
            <p:cNvCxnSpPr>
              <a:stCxn id="49178" idx="1"/>
            </p:cNvCxnSpPr>
            <p:nvPr/>
          </p:nvCxnSpPr>
          <p:spPr>
            <a:xfrm flipH="1">
              <a:off x="6437195" y="1762398"/>
              <a:ext cx="761999" cy="12456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199194" y="1179243"/>
              <a:ext cx="3314978" cy="116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a:t>
              </a:r>
              <a:r>
                <a:rPr lang="en-US" altLang="en-US" sz="1800" i="1" dirty="0" smtClean="0"/>
                <a:t>of H contains the number of mutations in </a:t>
              </a:r>
              <a:r>
                <a:rPr lang="en-US" altLang="en-US" sz="1800" i="1" dirty="0"/>
                <a:t>1 tumor </a:t>
              </a:r>
              <a:r>
                <a:rPr lang="en-US" altLang="en-US" sz="1800" i="1" dirty="0" smtClean="0"/>
                <a:t>due to </a:t>
              </a:r>
              <a:r>
                <a:rPr lang="en-US" altLang="en-US" sz="1800" i="1" dirty="0"/>
                <a:t>1 signature</a:t>
              </a:r>
              <a:endParaRPr lang="en-SG" altLang="en-US" sz="1800" dirty="0"/>
            </a:p>
          </p:txBody>
        </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35</a:t>
            </a:fld>
            <a:endParaRPr lang="en-US" dirty="0"/>
          </a:p>
        </p:txBody>
      </p:sp>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grpSp>
        <p:nvGrpSpPr>
          <p:cNvPr id="10" name="Group 9"/>
          <p:cNvGrpSpPr/>
          <p:nvPr/>
        </p:nvGrpSpPr>
        <p:grpSpPr>
          <a:xfrm>
            <a:off x="4622941" y="3276600"/>
            <a:ext cx="4848943" cy="2048887"/>
            <a:chOff x="4038600" y="3079670"/>
            <a:chExt cx="4848943" cy="2048887"/>
          </a:xfrm>
        </p:grpSpPr>
        <p:grpSp>
          <p:nvGrpSpPr>
            <p:cNvPr id="6" name="Group 5"/>
            <p:cNvGrpSpPr/>
            <p:nvPr/>
          </p:nvGrpSpPr>
          <p:grpSpPr>
            <a:xfrm>
              <a:off x="4724402" y="3079670"/>
              <a:ext cx="4163141" cy="2048887"/>
              <a:chOff x="4228822" y="3634466"/>
              <a:chExt cx="5550854" cy="273184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270161" y="4856797"/>
                <a:ext cx="25265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sp>
            <p:nvSpPr>
              <p:cNvPr id="49176" name="TextBox 31"/>
              <p:cNvSpPr txBox="1">
                <a:spLocks noChangeArrowheads="1"/>
              </p:cNvSpPr>
              <p:nvPr/>
            </p:nvSpPr>
            <p:spPr bwMode="auto">
              <a:xfrm>
                <a:off x="5684898" y="3634466"/>
                <a:ext cx="1868033"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smtClean="0"/>
                  <a:t>23,000 tumors</a:t>
                </a:r>
                <a:endParaRPr lang="en-SG" altLang="en-US" sz="16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33" name="Group 32"/>
          <p:cNvGrpSpPr/>
          <p:nvPr/>
        </p:nvGrpSpPr>
        <p:grpSpPr>
          <a:xfrm>
            <a:off x="3352801" y="4648200"/>
            <a:ext cx="4876799" cy="1179731"/>
            <a:chOff x="4568212" y="312970"/>
            <a:chExt cx="5980750" cy="1490186"/>
          </a:xfrm>
        </p:grpSpPr>
        <p:cxnSp>
          <p:nvCxnSpPr>
            <p:cNvPr id="35" name="Straight Arrow Connector 34"/>
            <p:cNvCxnSpPr/>
            <p:nvPr/>
          </p:nvCxnSpPr>
          <p:spPr>
            <a:xfrm flipV="1">
              <a:off x="9240673" y="312970"/>
              <a:ext cx="1308289" cy="10587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7"/>
            <p:cNvSpPr txBox="1">
              <a:spLocks noChangeArrowheads="1"/>
            </p:cNvSpPr>
            <p:nvPr/>
          </p:nvSpPr>
          <p:spPr bwMode="auto">
            <a:xfrm>
              <a:off x="4568212" y="986738"/>
              <a:ext cx="5606953" cy="8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a:t>
              </a:r>
              <a:r>
                <a:rPr lang="en-US" altLang="en-US" sz="1800" i="1" dirty="0" smtClean="0"/>
                <a:t>of V contains the number of mutations of 1 type (e.g. CTG &gt; CAG) in </a:t>
              </a:r>
              <a:r>
                <a:rPr lang="en-US" altLang="en-US" sz="1800" i="1" dirty="0"/>
                <a:t>1 </a:t>
              </a:r>
              <a:r>
                <a:rPr lang="en-US" altLang="en-US" sz="1800" i="1" dirty="0" smtClean="0"/>
                <a:t>tumor</a:t>
              </a:r>
              <a:endParaRPr lang="en-SG" altLang="en-US" sz="1800" dirty="0"/>
            </a:p>
          </p:txBody>
        </p:sp>
      </p:grpSp>
    </p:spTree>
    <p:extLst>
      <p:ext uri="{BB962C8B-B14F-4D97-AF65-F5344CB8AC3E}">
        <p14:creationId xmlns:p14="http://schemas.microsoft.com/office/powerpoint/2010/main" val="3771190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fontScale="90000"/>
          </a:bodyPr>
          <a:lstStyle/>
          <a:p>
            <a:pPr algn="l">
              <a:defRPr/>
            </a:pPr>
            <a:r>
              <a:rPr lang="en-US" sz="3600" b="1" dirty="0" smtClean="0"/>
              <a:t>For Attribution: </a:t>
            </a:r>
            <a:r>
              <a:rPr lang="en-US" sz="3600" dirty="0" smtClean="0"/>
              <a:t>Fix the signatures, fit the exposures by standard constrained linear optimization approaches</a:t>
            </a:r>
            <a:endParaRPr lang="en-SG" sz="3600" dirty="0"/>
          </a:p>
        </p:txBody>
      </p:sp>
      <p:grpSp>
        <p:nvGrpSpPr>
          <p:cNvPr id="7" name="Group 6"/>
          <p:cNvGrpSpPr/>
          <p:nvPr/>
        </p:nvGrpSpPr>
        <p:grpSpPr>
          <a:xfrm>
            <a:off x="2472469"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4267200" y="2366183"/>
            <a:ext cx="959386" cy="986617"/>
            <a:chOff x="3657601" y="2683151"/>
            <a:chExt cx="1279181" cy="1315489"/>
          </a:xfrm>
        </p:grpSpPr>
        <p:sp>
          <p:nvSpPr>
            <p:cNvPr id="20" name="Left Brace 19"/>
            <p:cNvSpPr/>
            <p:nvPr/>
          </p:nvSpPr>
          <p:spPr>
            <a:xfrm rot="10800000">
              <a:off x="4064001" y="2999373"/>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657601" y="2683151"/>
              <a:ext cx="1279181" cy="1315489"/>
              <a:chOff x="3657601" y="2683151"/>
              <a:chExt cx="1279181" cy="1315489"/>
            </a:xfrm>
          </p:grpSpPr>
          <p:sp>
            <p:nvSpPr>
              <p:cNvPr id="16" name="Rectangle 15"/>
              <p:cNvSpPr/>
              <p:nvPr/>
            </p:nvSpPr>
            <p:spPr>
              <a:xfrm rot="5400000">
                <a:off x="3506311" y="3133931"/>
                <a:ext cx="6683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3909705" y="2971564"/>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gr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729166" y="3377453"/>
            <a:ext cx="3414154" cy="1607171"/>
            <a:chOff x="4235174" y="4031526"/>
            <a:chExt cx="4552205" cy="2142894"/>
          </a:xfrm>
        </p:grpSpPr>
        <p:sp>
          <p:nvSpPr>
            <p:cNvPr id="18" name="Rectangle 17"/>
            <p:cNvSpPr/>
            <p:nvPr/>
          </p:nvSpPr>
          <p:spPr>
            <a:xfrm>
              <a:off x="4235174" y="4402137"/>
              <a:ext cx="365760"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5" name="Left Brace 24"/>
            <p:cNvSpPr/>
            <p:nvPr/>
          </p:nvSpPr>
          <p:spPr>
            <a:xfrm rot="10800000">
              <a:off x="4635221" y="4413266"/>
              <a:ext cx="152400" cy="150177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3874132" y="4887529"/>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a:t>
              </a:r>
              <a:r>
                <a:rPr lang="en-US" sz="2100" dirty="0" smtClean="0">
                  <a:solidFill>
                    <a:schemeClr val="bg1"/>
                  </a:solidFill>
                </a:rPr>
                <a:t>mutations)</a:t>
              </a:r>
              <a:endParaRPr lang="en-US" sz="2100" dirty="0">
                <a:solidFill>
                  <a:schemeClr val="bg1"/>
                </a:solidFill>
              </a:endParaRP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36</a:t>
            </a:fld>
            <a:endParaRPr lang="en-US" dirty="0"/>
          </a:p>
        </p:txBody>
      </p:sp>
      <p:grpSp>
        <p:nvGrpSpPr>
          <p:cNvPr id="5" name="Group 4"/>
          <p:cNvGrpSpPr/>
          <p:nvPr/>
        </p:nvGrpSpPr>
        <p:grpSpPr>
          <a:xfrm>
            <a:off x="3638550"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14" name="Group 13"/>
          <p:cNvGrpSpPr/>
          <p:nvPr/>
        </p:nvGrpSpPr>
        <p:grpSpPr>
          <a:xfrm>
            <a:off x="1066800" y="3701729"/>
            <a:ext cx="1878719" cy="934803"/>
            <a:chOff x="1066800" y="3701729"/>
            <a:chExt cx="1878719" cy="934803"/>
          </a:xfrm>
        </p:grpSpPr>
        <p:sp>
          <p:nvSpPr>
            <p:cNvPr id="10" name="Right Arrow 9"/>
            <p:cNvSpPr/>
            <p:nvPr/>
          </p:nvSpPr>
          <p:spPr>
            <a:xfrm rot="19259916">
              <a:off x="1958196" y="3701729"/>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4267200"/>
              <a:ext cx="1878719" cy="369332"/>
            </a:xfrm>
            <a:prstGeom prst="rect">
              <a:avLst/>
            </a:prstGeom>
            <a:noFill/>
          </p:spPr>
          <p:txBody>
            <a:bodyPr wrap="none" rtlCol="0">
              <a:spAutoFit/>
            </a:bodyPr>
            <a:lstStyle/>
            <a:p>
              <a:r>
                <a:rPr lang="en-US" dirty="0" smtClean="0"/>
                <a:t>Fix the signatures</a:t>
              </a:r>
              <a:endParaRPr lang="en-US" dirty="0"/>
            </a:p>
          </p:txBody>
        </p:sp>
      </p:grpSp>
      <p:grpSp>
        <p:nvGrpSpPr>
          <p:cNvPr id="15" name="Group 14"/>
          <p:cNvGrpSpPr/>
          <p:nvPr/>
        </p:nvGrpSpPr>
        <p:grpSpPr>
          <a:xfrm>
            <a:off x="4456107" y="1524000"/>
            <a:ext cx="3249889" cy="855437"/>
            <a:chOff x="4456107" y="1524000"/>
            <a:chExt cx="3249889" cy="855437"/>
          </a:xfrm>
        </p:grpSpPr>
        <p:sp>
          <p:nvSpPr>
            <p:cNvPr id="33" name="TextBox 32"/>
            <p:cNvSpPr txBox="1"/>
            <p:nvPr/>
          </p:nvSpPr>
          <p:spPr>
            <a:xfrm>
              <a:off x="5334000" y="1524000"/>
              <a:ext cx="2371996" cy="369332"/>
            </a:xfrm>
            <a:prstGeom prst="rect">
              <a:avLst/>
            </a:prstGeom>
            <a:noFill/>
          </p:spPr>
          <p:txBody>
            <a:bodyPr wrap="none" rtlCol="0">
              <a:spAutoFit/>
            </a:bodyPr>
            <a:lstStyle/>
            <a:p>
              <a:r>
                <a:rPr lang="en-US" dirty="0" smtClean="0"/>
                <a:t>Solve for the exposures</a:t>
              </a:r>
              <a:endParaRPr lang="en-US" dirty="0"/>
            </a:p>
          </p:txBody>
        </p:sp>
        <p:sp>
          <p:nvSpPr>
            <p:cNvPr id="35" name="Right Arrow 34"/>
            <p:cNvSpPr/>
            <p:nvPr/>
          </p:nvSpPr>
          <p:spPr>
            <a:xfrm rot="8305043">
              <a:off x="4456107" y="1922237"/>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Left Brace 33"/>
          <p:cNvSpPr/>
          <p:nvPr/>
        </p:nvSpPr>
        <p:spPr>
          <a:xfrm rot="16200000">
            <a:off x="4808577" y="4792623"/>
            <a:ext cx="105966" cy="274320"/>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36" name="TextBox 35"/>
          <p:cNvSpPr txBox="1"/>
          <p:nvPr/>
        </p:nvSpPr>
        <p:spPr>
          <a:xfrm>
            <a:off x="4343400" y="4953000"/>
            <a:ext cx="1002582" cy="646331"/>
          </a:xfrm>
          <a:prstGeom prst="rect">
            <a:avLst/>
          </a:prstGeom>
          <a:noFill/>
        </p:spPr>
        <p:txBody>
          <a:bodyPr wrap="none" rtlCol="0">
            <a:spAutoFit/>
          </a:bodyPr>
          <a:lstStyle/>
          <a:p>
            <a:pPr algn="ctr"/>
            <a:r>
              <a:rPr lang="en-US" dirty="0" smtClean="0"/>
              <a:t>Very few</a:t>
            </a:r>
          </a:p>
          <a:p>
            <a:pPr algn="ctr"/>
            <a:r>
              <a:rPr lang="en-US" dirty="0" smtClean="0"/>
              <a:t>tumours</a:t>
            </a:r>
            <a:endParaRPr lang="en-US" dirty="0"/>
          </a:p>
        </p:txBody>
      </p:sp>
    </p:spTree>
    <p:extLst>
      <p:ext uri="{BB962C8B-B14F-4D97-AF65-F5344CB8AC3E}">
        <p14:creationId xmlns:p14="http://schemas.microsoft.com/office/powerpoint/2010/main" val="1738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smtClean="0"/>
              <a:t>Sparsity and plausibility</a:t>
            </a:r>
            <a:endParaRPr lang="en-US" dirty="0"/>
          </a:p>
        </p:txBody>
      </p:sp>
      <p:sp>
        <p:nvSpPr>
          <p:cNvPr id="4" name="Content Placeholder 3"/>
          <p:cNvSpPr>
            <a:spLocks noGrp="1"/>
          </p:cNvSpPr>
          <p:nvPr>
            <p:ph idx="1"/>
          </p:nvPr>
        </p:nvSpPr>
        <p:spPr>
          <a:xfrm>
            <a:off x="533400" y="1371600"/>
            <a:ext cx="10972800" cy="4525963"/>
          </a:xfrm>
        </p:spPr>
        <p:txBody>
          <a:bodyPr/>
          <a:lstStyle/>
          <a:p>
            <a:r>
              <a:rPr lang="en-US" dirty="0"/>
              <a:t>S</a:t>
            </a:r>
            <a:r>
              <a:rPr lang="en-US" dirty="0" smtClean="0"/>
              <a:t>ignatures </a:t>
            </a:r>
            <a:r>
              <a:rPr lang="en-US" dirty="0"/>
              <a:t>that, when combined, give the most accurate reconstruction of a spectrum are the best ones</a:t>
            </a:r>
          </a:p>
          <a:p>
            <a:pPr marL="0" indent="0">
              <a:buNone/>
            </a:pPr>
            <a:endParaRPr lang="en-US" dirty="0"/>
          </a:p>
          <a:p>
            <a:r>
              <a:rPr lang="en-US" dirty="0" smtClean="0"/>
              <a:t>Adding more signatures in tiny amounts usually improves reconstruction even if activity of signatures is biologically implausible</a:t>
            </a:r>
          </a:p>
          <a:p>
            <a:r>
              <a:rPr lang="en-US" dirty="0" smtClean="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7179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76200"/>
            <a:ext cx="9296400" cy="914400"/>
          </a:xfrm>
        </p:spPr>
        <p:txBody>
          <a:bodyPr/>
          <a:lstStyle/>
          <a:p>
            <a:pPr algn="l"/>
            <a:r>
              <a:rPr lang="en-US" sz="2800" dirty="0" smtClean="0"/>
              <a:t>Lack of sparsity: every </a:t>
            </a:r>
            <a:r>
              <a:rPr lang="en-US" sz="2800" dirty="0"/>
              <a:t>signature is in (almost) every </a:t>
            </a:r>
            <a:r>
              <a:rPr lang="en-US" sz="2800" dirty="0" smtClean="0"/>
              <a:t>tumor</a:t>
            </a:r>
            <a:br>
              <a:rPr lang="en-US" sz="2800" dirty="0" smtClean="0"/>
            </a:br>
            <a:r>
              <a:rPr lang="en-US" sz="2800" dirty="0" smtClean="0"/>
              <a:t>A problem in earlier the predecessors of SignatureProfiler</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38</a:t>
            </a:fld>
            <a:endParaRPr lang="en-US" dirty="0"/>
          </a:p>
        </p:txBody>
      </p:sp>
      <p:pic>
        <p:nvPicPr>
          <p:cNvPr id="6" name="Picture 5"/>
          <p:cNvPicPr/>
          <p:nvPr/>
        </p:nvPicPr>
        <p:blipFill rotWithShape="1">
          <a:blip r:embed="rId3" cstate="print"/>
          <a:srcRect t="5358" b="46333"/>
          <a:stretch/>
        </p:blipFill>
        <p:spPr>
          <a:xfrm>
            <a:off x="1981201" y="1479550"/>
            <a:ext cx="8282851" cy="220853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smtClean="0"/>
              <a:t>Alexandrov, 2013</a:t>
            </a:r>
            <a:endParaRPr lang="en-US" dirty="0"/>
          </a:p>
        </p:txBody>
      </p:sp>
      <p:sp>
        <p:nvSpPr>
          <p:cNvPr id="3" name="TextBox 2"/>
          <p:cNvSpPr txBox="1"/>
          <p:nvPr/>
        </p:nvSpPr>
        <p:spPr>
          <a:xfrm>
            <a:off x="1981200" y="3886200"/>
            <a:ext cx="3886200" cy="1938992"/>
          </a:xfrm>
          <a:prstGeom prst="rect">
            <a:avLst/>
          </a:prstGeom>
          <a:noFill/>
        </p:spPr>
        <p:txBody>
          <a:bodyPr wrap="square" rtlCol="0">
            <a:spAutoFit/>
          </a:bodyPr>
          <a:lstStyle/>
          <a:p>
            <a:r>
              <a:rPr lang="en-US" sz="2400" dirty="0">
                <a:solidFill>
                  <a:srgbClr val="C00000"/>
                </a:solidFill>
              </a:rPr>
              <a:t>Signature 6 (dark red) </a:t>
            </a:r>
            <a:r>
              <a:rPr lang="en-US" sz="2400" dirty="0"/>
              <a:t>is a signature of mismatch repair </a:t>
            </a:r>
            <a:r>
              <a:rPr lang="en-US" sz="2400" dirty="0" smtClean="0"/>
              <a:t>(MMR) deficiencty</a:t>
            </a:r>
            <a:endParaRPr lang="en-US" sz="2400" dirty="0"/>
          </a:p>
          <a:p>
            <a:r>
              <a:rPr lang="en-US" sz="2400" dirty="0"/>
              <a:t>(microsatellite instability</a:t>
            </a:r>
            <a:r>
              <a:rPr lang="en-US" sz="2400" dirty="0" smtClean="0"/>
              <a:t>) in colon tumors</a:t>
            </a:r>
            <a:endParaRPr lang="en-US" sz="2400" dirty="0"/>
          </a:p>
        </p:txBody>
      </p:sp>
      <p:sp>
        <p:nvSpPr>
          <p:cNvPr id="7" name="TextBox 6"/>
          <p:cNvSpPr txBox="1"/>
          <p:nvPr/>
        </p:nvSpPr>
        <p:spPr>
          <a:xfrm>
            <a:off x="6172200" y="3886201"/>
            <a:ext cx="3886200" cy="1569660"/>
          </a:xfrm>
          <a:prstGeom prst="rect">
            <a:avLst/>
          </a:prstGeom>
          <a:noFill/>
        </p:spPr>
        <p:txBody>
          <a:bodyPr wrap="square" rtlCol="0">
            <a:spAutoFit/>
          </a:bodyPr>
          <a:lstStyle/>
          <a:p>
            <a:r>
              <a:rPr lang="en-US" sz="2400" dirty="0"/>
              <a:t>Almost every tumor has </a:t>
            </a:r>
            <a:r>
              <a:rPr lang="en-US" sz="2400" dirty="0">
                <a:solidFill>
                  <a:srgbClr val="C00000"/>
                </a:solidFill>
              </a:rPr>
              <a:t>Signature </a:t>
            </a:r>
            <a:r>
              <a:rPr lang="en-US" sz="2400" dirty="0" smtClean="0">
                <a:solidFill>
                  <a:srgbClr val="C00000"/>
                </a:solidFill>
              </a:rPr>
              <a:t>6, </a:t>
            </a:r>
            <a:r>
              <a:rPr lang="en-US" sz="2400" dirty="0" smtClean="0"/>
              <a:t>but in </a:t>
            </a:r>
            <a:r>
              <a:rPr lang="en-US" sz="2400" dirty="0"/>
              <a:t>reality most colon tumors do </a:t>
            </a:r>
            <a:r>
              <a:rPr lang="en-US" sz="2400" i="1" dirty="0"/>
              <a:t>NOT</a:t>
            </a:r>
            <a:r>
              <a:rPr lang="en-US" sz="2400" dirty="0"/>
              <a:t> have MMR </a:t>
            </a:r>
            <a:r>
              <a:rPr lang="en-US" sz="2400" dirty="0" smtClean="0"/>
              <a:t>deficiency</a:t>
            </a:r>
            <a:endParaRPr lang="en-US" sz="2400" dirty="0"/>
          </a:p>
        </p:txBody>
      </p:sp>
      <p:sp>
        <p:nvSpPr>
          <p:cNvPr id="8" name="Down Arrow 7"/>
          <p:cNvSpPr/>
          <p:nvPr/>
        </p:nvSpPr>
        <p:spPr>
          <a:xfrm>
            <a:off x="29718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667000" y="990600"/>
            <a:ext cx="1524000" cy="923330"/>
          </a:xfrm>
          <a:prstGeom prst="rect">
            <a:avLst/>
          </a:prstGeom>
          <a:noFill/>
        </p:spPr>
        <p:txBody>
          <a:bodyPr wrap="square" rtlCol="0">
            <a:spAutoFit/>
          </a:bodyPr>
          <a:lstStyle/>
          <a:p>
            <a:pPr algn="ctr"/>
            <a:r>
              <a:rPr lang="en-US" dirty="0" smtClean="0">
                <a:solidFill>
                  <a:srgbClr val="C00000"/>
                </a:solidFill>
              </a:rPr>
              <a:t>Real MMR deficient</a:t>
            </a:r>
          </a:p>
          <a:p>
            <a:pPr algn="ctr"/>
            <a:r>
              <a:rPr lang="en-US" dirty="0" smtClean="0">
                <a:solidFill>
                  <a:srgbClr val="C00000"/>
                </a:solidFill>
              </a:rPr>
              <a:t>tumors</a:t>
            </a:r>
            <a:endParaRPr lang="en-US" dirty="0">
              <a:solidFill>
                <a:srgbClr val="C00000"/>
              </a:solidFill>
            </a:endParaRPr>
          </a:p>
        </p:txBody>
      </p:sp>
      <p:sp>
        <p:nvSpPr>
          <p:cNvPr id="12" name="Down Arrow 11"/>
          <p:cNvSpPr/>
          <p:nvPr/>
        </p:nvSpPr>
        <p:spPr>
          <a:xfrm>
            <a:off x="7772400" y="19050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a:off x="8991600" y="21336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705600" y="990600"/>
            <a:ext cx="3886200" cy="923330"/>
          </a:xfrm>
          <a:prstGeom prst="rect">
            <a:avLst/>
          </a:prstGeom>
          <a:noFill/>
        </p:spPr>
        <p:txBody>
          <a:bodyPr wrap="square" rtlCol="0">
            <a:spAutoFit/>
          </a:bodyPr>
          <a:lstStyle/>
          <a:p>
            <a:pPr algn="ctr"/>
            <a:r>
              <a:rPr lang="en-US" dirty="0" smtClean="0">
                <a:solidFill>
                  <a:srgbClr val="C00000"/>
                </a:solidFill>
              </a:rPr>
              <a:t>Attribution of MMR signature improves reconstruction of spectra but is useless for understanding biology</a:t>
            </a:r>
            <a:endParaRPr lang="en-US" dirty="0">
              <a:solidFill>
                <a:srgbClr val="C00000"/>
              </a:solidFill>
            </a:endParaRPr>
          </a:p>
        </p:txBody>
      </p:sp>
      <p:sp>
        <p:nvSpPr>
          <p:cNvPr id="15" name="Down Arrow 14"/>
          <p:cNvSpPr/>
          <p:nvPr/>
        </p:nvSpPr>
        <p:spPr>
          <a:xfrm>
            <a:off x="35052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798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0"/>
            <a:ext cx="8229600" cy="1143000"/>
          </a:xfrm>
        </p:spPr>
        <p:txBody>
          <a:bodyPr/>
          <a:lstStyle/>
          <a:p>
            <a:pPr algn="l"/>
            <a:r>
              <a:rPr lang="en-US" sz="4000" dirty="0" smtClean="0"/>
              <a:t>Lack of sparsity (close </a:t>
            </a:r>
            <a:r>
              <a:rPr lang="en-US" sz="4000" dirty="0"/>
              <a:t>up)</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39</a:t>
            </a:fld>
            <a:endParaRPr lang="en-US" dirty="0"/>
          </a:p>
        </p:txBody>
      </p:sp>
      <p:pic>
        <p:nvPicPr>
          <p:cNvPr id="6" name="Picture 5"/>
          <p:cNvPicPr/>
          <p:nvPr/>
        </p:nvPicPr>
        <p:blipFill rotWithShape="1">
          <a:blip r:embed="rId3" cstate="print"/>
          <a:srcRect l="54095" t="9662" r="18638" b="49578"/>
          <a:stretch/>
        </p:blipFill>
        <p:spPr>
          <a:xfrm>
            <a:off x="1752601" y="914400"/>
            <a:ext cx="7941733" cy="441960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smtClean="0"/>
              <a:t>Alexandrov, 2013</a:t>
            </a:r>
            <a:endParaRPr lang="en-US" dirty="0"/>
          </a:p>
        </p:txBody>
      </p:sp>
    </p:spTree>
    <p:extLst>
      <p:ext uri="{BB962C8B-B14F-4D97-AF65-F5344CB8AC3E}">
        <p14:creationId xmlns:p14="http://schemas.microsoft.com/office/powerpoint/2010/main" val="3219261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questions to we want to answer?</a:t>
            </a:r>
            <a:endParaRPr lang="en-US" dirty="0"/>
          </a:p>
        </p:txBody>
      </p:sp>
      <p:sp>
        <p:nvSpPr>
          <p:cNvPr id="4" name="Content Placeholder 3"/>
          <p:cNvSpPr>
            <a:spLocks noGrp="1"/>
          </p:cNvSpPr>
          <p:nvPr>
            <p:ph idx="1"/>
          </p:nvPr>
        </p:nvSpPr>
        <p:spPr>
          <a:xfrm>
            <a:off x="381000" y="1524000"/>
            <a:ext cx="10972800" cy="4953000"/>
          </a:xfrm>
        </p:spPr>
        <p:txBody>
          <a:bodyPr/>
          <a:lstStyle/>
          <a:p>
            <a:r>
              <a:rPr lang="en-US" sz="2400" b="1" dirty="0" smtClean="0"/>
              <a:t>“Extraction” / Discovery </a:t>
            </a:r>
            <a:r>
              <a:rPr lang="en-US" sz="2400" dirty="0" smtClean="0"/>
              <a:t>Given a large number of spectra, what mutational signatures are present?  (I.e. mutational signatures are latent variables to be discovered.) And how many mutations are caused by each extracted signature in each spectrum? (</a:t>
            </a:r>
            <a:r>
              <a:rPr lang="en-US" sz="2400" b="1" dirty="0" smtClean="0"/>
              <a:t>“Attribution”</a:t>
            </a:r>
            <a:r>
              <a:rPr lang="en-US" sz="2400" dirty="0" smtClean="0"/>
              <a:t>)</a:t>
            </a:r>
          </a:p>
          <a:p>
            <a:r>
              <a:rPr lang="en-US" sz="2400" b="1" dirty="0" smtClean="0">
                <a:solidFill>
                  <a:schemeClr val="bg1">
                    <a:lumMod val="75000"/>
                  </a:schemeClr>
                </a:solidFill>
              </a:rPr>
              <a:t>“Attribution only” </a:t>
            </a:r>
            <a:r>
              <a:rPr lang="en-US" sz="2400" dirty="0" smtClean="0">
                <a:solidFill>
                  <a:schemeClr val="bg1">
                    <a:lumMod val="75000"/>
                  </a:schemeClr>
                </a:solidFill>
              </a:rPr>
              <a:t>Given </a:t>
            </a:r>
            <a:r>
              <a:rPr lang="en-US" sz="2400" b="1" dirty="0" smtClean="0">
                <a:solidFill>
                  <a:schemeClr val="bg1">
                    <a:lumMod val="75000"/>
                  </a:schemeClr>
                </a:solidFill>
              </a:rPr>
              <a:t>known</a:t>
            </a:r>
            <a:r>
              <a:rPr lang="en-US" sz="2400" dirty="0" smtClean="0">
                <a:solidFill>
                  <a:schemeClr val="bg1">
                    <a:lumMod val="75000"/>
                  </a:schemeClr>
                </a:solidFill>
              </a:rPr>
              <a:t> mutational signatures and one or more spectra, how many mutations in each spectrum were caused by each signature?</a:t>
            </a:r>
          </a:p>
          <a:p>
            <a:r>
              <a:rPr lang="en-US" sz="2400" dirty="0" smtClean="0">
                <a:solidFill>
                  <a:schemeClr val="bg1">
                    <a:lumMod val="75000"/>
                  </a:schemeClr>
                </a:solidFill>
              </a:rPr>
              <a:t>Other questions:</a:t>
            </a:r>
          </a:p>
          <a:p>
            <a:pPr lvl="1"/>
            <a:r>
              <a:rPr lang="en-US" sz="2400" dirty="0" smtClean="0">
                <a:solidFill>
                  <a:schemeClr val="bg1">
                    <a:lumMod val="75000"/>
                  </a:schemeClr>
                </a:solidFill>
              </a:rPr>
              <a:t> </a:t>
            </a:r>
            <a:r>
              <a:rPr lang="en-US" sz="2400" b="1" dirty="0" smtClean="0">
                <a:solidFill>
                  <a:schemeClr val="bg1">
                    <a:lumMod val="75000"/>
                  </a:schemeClr>
                </a:solidFill>
              </a:rPr>
              <a:t>“Presence Test” </a:t>
            </a:r>
            <a:r>
              <a:rPr lang="en-US" sz="2400" dirty="0" smtClean="0">
                <a:solidFill>
                  <a:schemeClr val="bg1">
                    <a:lumMod val="75000"/>
                  </a:schemeClr>
                </a:solidFill>
              </a:rPr>
              <a:t>Given known mutational signatures, including a mutational signature of interest, and a single spectrum, what is the evidence that the signature of interest is present in the spectrum?</a:t>
            </a:r>
          </a:p>
          <a:p>
            <a:pPr lvl="1"/>
            <a:r>
              <a:rPr lang="en-US" sz="2400" b="1" dirty="0" smtClean="0">
                <a:solidFill>
                  <a:schemeClr val="bg1">
                    <a:lumMod val="75000"/>
                  </a:schemeClr>
                </a:solidFill>
              </a:rPr>
              <a:t>“Novel Signature Test” </a:t>
            </a:r>
            <a:r>
              <a:rPr lang="en-US" sz="2400" dirty="0" smtClean="0">
                <a:solidFill>
                  <a:schemeClr val="bg1">
                    <a:lumMod val="75000"/>
                  </a:schemeClr>
                </a:solidFill>
              </a:rPr>
              <a:t>Given known mutational signatures and one or more spectra, what is the evidence that there is a novel signature present?</a:t>
            </a:r>
            <a:endParaRPr lang="en-US" sz="2400" dirty="0">
              <a:solidFill>
                <a:schemeClr val="bg1">
                  <a:lumMod val="75000"/>
                </a:schemeClr>
              </a:solidFill>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dirty="0"/>
          </a:p>
        </p:txBody>
      </p:sp>
      <p:sp>
        <p:nvSpPr>
          <p:cNvPr id="5" name="Right Arrow 4"/>
          <p:cNvSpPr/>
          <p:nvPr/>
        </p:nvSpPr>
        <p:spPr>
          <a:xfrm>
            <a:off x="0" y="1447800"/>
            <a:ext cx="762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2385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smtClean="0"/>
              <a:t>Extracted signatures good match to ground truth (6 of 11 shown)</a:t>
            </a:r>
            <a:endParaRPr lang="en-US" sz="3200" dirty="0"/>
          </a:p>
        </p:txBody>
      </p:sp>
      <p:sp>
        <p:nvSpPr>
          <p:cNvPr id="3" name="Slide Number Placeholder 2"/>
          <p:cNvSpPr>
            <a:spLocks noGrp="1"/>
          </p:cNvSpPr>
          <p:nvPr>
            <p:ph type="sldNum" sz="quarter" idx="12"/>
          </p:nvPr>
        </p:nvSpPr>
        <p:spPr>
          <a:xfrm>
            <a:off x="7061200" y="6242051"/>
            <a:ext cx="2844800" cy="365125"/>
          </a:xfrm>
        </p:spPr>
        <p:txBody>
          <a:bodyPr/>
          <a:lstStyle/>
          <a:p>
            <a:pPr>
              <a:defRPr/>
            </a:pPr>
            <a:fld id="{47EB465D-2B07-4782-9D38-CDF7B0E66DA7}" type="slidenum">
              <a:rPr lang="en-US" smtClean="0"/>
              <a:pPr>
                <a:defRPr/>
              </a:pPr>
              <a:t>40</a:t>
            </a:fld>
            <a:endParaRPr lang="en-US" dirty="0"/>
          </a:p>
        </p:txBody>
      </p:sp>
      <p:pic>
        <p:nvPicPr>
          <p:cNvPr id="8" name="Picture 7"/>
          <p:cNvPicPr>
            <a:picLocks noChangeAspect="1"/>
          </p:cNvPicPr>
          <p:nvPr/>
        </p:nvPicPr>
        <p:blipFill rotWithShape="1">
          <a:blip r:embed="rId2"/>
          <a:srcRect l="32260" t="15681" r="28262" b="34400"/>
          <a:stretch/>
        </p:blipFill>
        <p:spPr>
          <a:xfrm>
            <a:off x="6477000" y="1943100"/>
            <a:ext cx="3279717" cy="4419600"/>
          </a:xfrm>
          <a:prstGeom prst="rect">
            <a:avLst/>
          </a:prstGeom>
        </p:spPr>
      </p:pic>
      <p:grpSp>
        <p:nvGrpSpPr>
          <p:cNvPr id="9" name="Group 8"/>
          <p:cNvGrpSpPr/>
          <p:nvPr/>
        </p:nvGrpSpPr>
        <p:grpSpPr>
          <a:xfrm>
            <a:off x="3048000" y="20574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7391401" y="1295400"/>
            <a:ext cx="1561068" cy="523220"/>
          </a:xfrm>
          <a:prstGeom prst="rect">
            <a:avLst/>
          </a:prstGeom>
          <a:noFill/>
        </p:spPr>
        <p:txBody>
          <a:bodyPr wrap="none" rtlCol="0">
            <a:spAutoFit/>
          </a:bodyPr>
          <a:lstStyle/>
          <a:p>
            <a:r>
              <a:rPr lang="en-US" sz="2800" dirty="0" smtClean="0"/>
              <a:t>Extracted</a:t>
            </a:r>
            <a:endParaRPr lang="en-US" sz="2800" dirty="0"/>
          </a:p>
        </p:txBody>
      </p:sp>
      <p:sp>
        <p:nvSpPr>
          <p:cNvPr id="18" name="TextBox 17"/>
          <p:cNvSpPr txBox="1"/>
          <p:nvPr/>
        </p:nvSpPr>
        <p:spPr>
          <a:xfrm>
            <a:off x="3352800" y="1333500"/>
            <a:ext cx="2112117" cy="523220"/>
          </a:xfrm>
          <a:prstGeom prst="rect">
            <a:avLst/>
          </a:prstGeom>
          <a:noFill/>
        </p:spPr>
        <p:txBody>
          <a:bodyPr wrap="none" rtlCol="0">
            <a:spAutoFit/>
          </a:bodyPr>
          <a:lstStyle/>
          <a:p>
            <a:r>
              <a:rPr lang="en-US" sz="2800" dirty="0" smtClean="0"/>
              <a:t>Ground truth</a:t>
            </a:r>
            <a:endParaRPr lang="en-US" sz="2800" dirty="0"/>
          </a:p>
        </p:txBody>
      </p:sp>
    </p:spTree>
    <p:extLst>
      <p:ext uri="{BB962C8B-B14F-4D97-AF65-F5344CB8AC3E}">
        <p14:creationId xmlns:p14="http://schemas.microsoft.com/office/powerpoint/2010/main" val="1213795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a:t>
            </a:r>
            <a:r>
              <a:rPr lang="en-US" sz="4000" dirty="0" smtClean="0"/>
              <a:t>example SBS40</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41</a:t>
            </a:fld>
            <a:endParaRPr lang="en-US" dirty="0"/>
          </a:p>
        </p:txBody>
      </p:sp>
      <p:pic>
        <p:nvPicPr>
          <p:cNvPr id="4" name="Picture 3"/>
          <p:cNvPicPr>
            <a:picLocks noChangeAspect="1"/>
          </p:cNvPicPr>
          <p:nvPr/>
        </p:nvPicPr>
        <p:blipFill rotWithShape="1">
          <a:blip r:embed="rId2"/>
          <a:srcRect l="11608" t="23125" r="16147" b="9896"/>
          <a:stretch/>
        </p:blipFill>
        <p:spPr>
          <a:xfrm>
            <a:off x="3457574" y="1585913"/>
            <a:ext cx="4964907" cy="459343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3999760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t>SigProfilerExtractor attribution example SBS5</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pic>
        <p:nvPicPr>
          <p:cNvPr id="4" name="Picture 3"/>
          <p:cNvPicPr>
            <a:picLocks noChangeAspect="1"/>
          </p:cNvPicPr>
          <p:nvPr/>
        </p:nvPicPr>
        <p:blipFill rotWithShape="1">
          <a:blip r:embed="rId2"/>
          <a:srcRect l="10153" t="25209" r="15315" b="8332"/>
          <a:stretch/>
        </p:blipFill>
        <p:spPr>
          <a:xfrm>
            <a:off x="3357562" y="1728788"/>
            <a:ext cx="5122069" cy="455771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1176027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a:t>
            </a:r>
            <a:r>
              <a:rPr lang="en-US" sz="4000" dirty="0" smtClean="0"/>
              <a:t>SBS1</a:t>
            </a:r>
            <a:endParaRPr lang="en-US" sz="4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43</a:t>
            </a:fld>
            <a:endParaRPr lang="en-US" dirty="0"/>
          </a:p>
        </p:txBody>
      </p:sp>
      <p:pic>
        <p:nvPicPr>
          <p:cNvPr id="4" name="Picture 3"/>
          <p:cNvPicPr>
            <a:picLocks noChangeAspect="1"/>
          </p:cNvPicPr>
          <p:nvPr/>
        </p:nvPicPr>
        <p:blipFill rotWithShape="1">
          <a:blip r:embed="rId2"/>
          <a:srcRect l="11089" t="25522" r="16562" b="8748"/>
          <a:stretch/>
        </p:blipFill>
        <p:spPr>
          <a:xfrm>
            <a:off x="3421856" y="1750219"/>
            <a:ext cx="4972050" cy="4507706"/>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smtClean="0"/>
              <a:t>Truth</a:t>
            </a:r>
            <a:endParaRPr lang="en-US" dirty="0"/>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smtClean="0"/>
              <a:t>Inference</a:t>
            </a:r>
            <a:endParaRPr lang="en-US" dirty="0"/>
          </a:p>
        </p:txBody>
      </p:sp>
    </p:spTree>
    <p:extLst>
      <p:ext uri="{BB962C8B-B14F-4D97-AF65-F5344CB8AC3E}">
        <p14:creationId xmlns:p14="http://schemas.microsoft.com/office/powerpoint/2010/main" val="3504009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General issues with attribution</a:t>
            </a:r>
            <a:endParaRPr lang="en-US" dirty="0"/>
          </a:p>
        </p:txBody>
      </p:sp>
      <p:sp>
        <p:nvSpPr>
          <p:cNvPr id="3" name="Content Placeholder 2"/>
          <p:cNvSpPr>
            <a:spLocks noGrp="1"/>
          </p:cNvSpPr>
          <p:nvPr>
            <p:ph idx="1"/>
          </p:nvPr>
        </p:nvSpPr>
        <p:spPr>
          <a:xfrm>
            <a:off x="609600" y="1371600"/>
            <a:ext cx="10972800" cy="4525963"/>
          </a:xfrm>
        </p:spPr>
        <p:txBody>
          <a:bodyPr/>
          <a:lstStyle/>
          <a:p>
            <a:r>
              <a:rPr lang="en-US" sz="2400" dirty="0" smtClean="0"/>
              <a:t>Not studied very thoroughly</a:t>
            </a:r>
          </a:p>
          <a:p>
            <a:r>
              <a:rPr lang="en-US" sz="2400" dirty="0" smtClean="0"/>
              <a:t>With enough signatures, adding more signatures almost always improves reconstructions</a:t>
            </a:r>
          </a:p>
          <a:p>
            <a:r>
              <a:rPr lang="en-US" sz="2400" dirty="0" smtClean="0"/>
              <a:t>Issues of sparsity (tiny exposures to many signatures)</a:t>
            </a:r>
          </a:p>
          <a:p>
            <a:r>
              <a:rPr lang="en-US" sz="2400" dirty="0" smtClean="0"/>
              <a:t>Issues of biological plausibility</a:t>
            </a:r>
          </a:p>
          <a:p>
            <a:r>
              <a:rPr lang="en-US" sz="2400" dirty="0" smtClean="0"/>
              <a:t>Common examples:</a:t>
            </a:r>
          </a:p>
          <a:p>
            <a:pPr lvl="1"/>
            <a:r>
              <a:rPr lang="en-US" sz="2000" dirty="0" smtClean="0"/>
              <a:t> ultraviolet signatures in tumors with no possibility of UV exposure</a:t>
            </a:r>
          </a:p>
          <a:p>
            <a:pPr lvl="1"/>
            <a:r>
              <a:rPr lang="en-US" sz="2000" dirty="0" smtClean="0"/>
              <a:t>Single base substitution signatures of microsatellite instability in tumors that clearly do not have microsatellite instability</a:t>
            </a:r>
          </a:p>
          <a:p>
            <a:pPr lvl="1"/>
            <a:r>
              <a:rPr lang="en-US" sz="2000" dirty="0" smtClean="0"/>
              <a:t>Signatures of defective polymerase epsilon proofreading (which generates very high numbers of mutations) with very low mutation counts (and no defect in the polymerase epsilon gene).</a:t>
            </a:r>
            <a:endParaRPr lang="en-US" sz="20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44</a:t>
            </a:fld>
            <a:endParaRPr lang="en-US" dirty="0"/>
          </a:p>
        </p:txBody>
      </p:sp>
    </p:spTree>
    <p:extLst>
      <p:ext uri="{BB962C8B-B14F-4D97-AF65-F5344CB8AC3E}">
        <p14:creationId xmlns:p14="http://schemas.microsoft.com/office/powerpoint/2010/main" val="271966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63562"/>
          </a:xfrm>
        </p:spPr>
        <p:txBody>
          <a:bodyPr/>
          <a:lstStyle/>
          <a:p>
            <a:r>
              <a:rPr lang="en-US" dirty="0" smtClean="0"/>
              <a:t>Summary so far</a:t>
            </a:r>
            <a:endParaRPr lang="en-US" dirty="0"/>
          </a:p>
        </p:txBody>
      </p:sp>
      <p:sp>
        <p:nvSpPr>
          <p:cNvPr id="5" name="Content Placeholder 4"/>
          <p:cNvSpPr>
            <a:spLocks noGrp="1"/>
          </p:cNvSpPr>
          <p:nvPr>
            <p:ph idx="1"/>
          </p:nvPr>
        </p:nvSpPr>
        <p:spPr>
          <a:xfrm>
            <a:off x="533400" y="1066800"/>
            <a:ext cx="10972800" cy="5715000"/>
          </a:xfrm>
        </p:spPr>
        <p:txBody>
          <a:bodyPr/>
          <a:lstStyle/>
          <a:p>
            <a:r>
              <a:rPr lang="en-US" sz="2400" dirty="0" smtClean="0"/>
              <a:t>Discussed signature extraction (data mining) and attribution</a:t>
            </a:r>
          </a:p>
          <a:p>
            <a:r>
              <a:rPr lang="en-US" sz="2400" dirty="0" smtClean="0"/>
              <a:t>Showed approach to generate synthetic data</a:t>
            </a:r>
          </a:p>
          <a:p>
            <a:r>
              <a:rPr lang="en-US" sz="2400" dirty="0" smtClean="0"/>
              <a:t>Extraction and how to assess results in context</a:t>
            </a:r>
          </a:p>
          <a:p>
            <a:pPr lvl="1"/>
            <a:r>
              <a:rPr lang="en-US" sz="2000" dirty="0" smtClean="0"/>
              <a:t>Determining number signatures is central</a:t>
            </a:r>
          </a:p>
          <a:p>
            <a:r>
              <a:rPr lang="en-US" sz="2400" dirty="0" smtClean="0"/>
              <a:t>Attribution and how to assess results in context</a:t>
            </a:r>
          </a:p>
          <a:p>
            <a:r>
              <a:rPr lang="en-US" sz="2400" dirty="0" smtClean="0"/>
              <a:t>Example of a non-negative matrix factorization approach, SigProfilerExtractor</a:t>
            </a:r>
          </a:p>
          <a:p>
            <a:r>
              <a:rPr lang="en-US" sz="2400" dirty="0" smtClean="0"/>
              <a:t>Attribution examples from SigProfiler</a:t>
            </a:r>
          </a:p>
          <a:p>
            <a:r>
              <a:rPr lang="en-US" sz="2400" dirty="0" smtClean="0"/>
              <a:t>Signature discovery and attribution are not purely algorithmic activates; they require assessment of all available evidence</a:t>
            </a:r>
          </a:p>
          <a:p>
            <a:r>
              <a:rPr lang="en-US" sz="2400" dirty="0" smtClean="0"/>
              <a:t>Challenges are generic, not restricted to SigProfiler (to be covered in Part 2 of this lecture)</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spTree>
    <p:extLst>
      <p:ext uri="{BB962C8B-B14F-4D97-AF65-F5344CB8AC3E}">
        <p14:creationId xmlns:p14="http://schemas.microsoft.com/office/powerpoint/2010/main" val="16466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10972800" cy="5410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1295400"/>
            <a:ext cx="10972800" cy="4114800"/>
          </a:xfrm>
        </p:spPr>
        <p:txBody>
          <a:bodyPr/>
          <a:lstStyle/>
          <a:p>
            <a:pPr algn="l"/>
            <a:r>
              <a:rPr lang="en-US" dirty="0"/>
              <a:t>S</a:t>
            </a:r>
            <a:r>
              <a:rPr lang="en-US" dirty="0" smtClean="0"/>
              <a:t>ignature extraction (discovery)</a:t>
            </a:r>
            <a:br>
              <a:rPr lang="en-US" dirty="0" smtClean="0"/>
            </a:br>
            <a:r>
              <a:rPr lang="en-US" dirty="0" smtClean="0"/>
              <a:t>Approaches based on</a:t>
            </a:r>
            <a:br>
              <a:rPr lang="en-US" dirty="0" smtClean="0"/>
            </a:br>
            <a:r>
              <a:rPr lang="en-US" sz="4800" dirty="0" smtClean="0">
                <a:solidFill>
                  <a:srgbClr val="FF0000"/>
                </a:solidFill>
              </a:rPr>
              <a:t>Hierarchical Dirichlet Processes (HDP</a:t>
            </a:r>
            <a:r>
              <a:rPr lang="en-US" sz="4800" dirty="0" smtClean="0">
                <a:solidFill>
                  <a:srgbClr val="FF0000"/>
                </a:solidFill>
              </a:rPr>
              <a:t>)</a:t>
            </a:r>
            <a:br>
              <a:rPr lang="en-US" sz="4800" dirty="0" smtClean="0">
                <a:solidFill>
                  <a:srgbClr val="FF0000"/>
                </a:solidFill>
              </a:rPr>
            </a:br>
            <a:r>
              <a:rPr lang="en-US" sz="4800" dirty="0">
                <a:solidFill>
                  <a:srgbClr val="FF0000"/>
                </a:solidFill>
              </a:rPr>
              <a:t/>
            </a:r>
            <a:br>
              <a:rPr lang="en-US" sz="4800" dirty="0">
                <a:solidFill>
                  <a:srgbClr val="FF0000"/>
                </a:solidFill>
              </a:rPr>
            </a:br>
            <a:r>
              <a:rPr lang="en-US" sz="3600" dirty="0" smtClean="0"/>
              <a:t>Incorporates by</a:t>
            </a:r>
            <a:r>
              <a:rPr lang="en-US" sz="3600" dirty="0" smtClean="0"/>
              <a:t> from LIU Mo</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46</a:t>
            </a:fld>
            <a:endParaRPr lang="en-US"/>
          </a:p>
        </p:txBody>
      </p:sp>
      <p:pic>
        <p:nvPicPr>
          <p:cNvPr id="1026" name="Picture 2" descr="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810000"/>
            <a:ext cx="1685925"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317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10972800" cy="1143000"/>
          </a:xfrm>
        </p:spPr>
        <p:txBody>
          <a:bodyPr/>
          <a:lstStyle/>
          <a:p>
            <a:pPr algn="l"/>
            <a:r>
              <a:rPr lang="en-US" dirty="0"/>
              <a:t>R</a:t>
            </a:r>
            <a:r>
              <a:rPr lang="en-US" dirty="0" smtClean="0"/>
              <a:t>eview why and what we are doing, and how NMF-based approaches do it</a:t>
            </a:r>
            <a:br>
              <a:rPr lang="en-US" dirty="0" smtClean="0"/>
            </a:br>
            <a:r>
              <a:rPr lang="en-US" dirty="0"/>
              <a:t/>
            </a:r>
            <a:br>
              <a:rPr lang="en-US" dirty="0"/>
            </a:br>
            <a:r>
              <a:rPr lang="en-US" dirty="0" smtClean="0"/>
              <a:t>Slides 3, 16, 17</a:t>
            </a:r>
            <a:br>
              <a:rPr lang="en-US" dirty="0" smtClean="0"/>
            </a:br>
            <a:r>
              <a:rPr lang="en-US" dirty="0"/>
              <a:t/>
            </a:r>
            <a:br>
              <a:rPr lang="en-US" dirty="0"/>
            </a:b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47</a:t>
            </a:fld>
            <a:endParaRPr lang="en-US" dirty="0"/>
          </a:p>
        </p:txBody>
      </p:sp>
    </p:spTree>
    <p:extLst>
      <p:ext uri="{BB962C8B-B14F-4D97-AF65-F5344CB8AC3E}">
        <p14:creationId xmlns:p14="http://schemas.microsoft.com/office/powerpoint/2010/main" val="3552985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smtClean="0"/>
              <a:t>HDP approach to mutational signature extraction </a:t>
            </a:r>
            <a:r>
              <a:rPr lang="en-US" sz="3600" dirty="0"/>
              <a:t> </a:t>
            </a:r>
            <a:r>
              <a:rPr lang="en-US" sz="3600" dirty="0" smtClean="0"/>
              <a:t>/ discovery</a:t>
            </a:r>
            <a:endParaRPr lang="en-US" sz="3600" dirty="0"/>
          </a:p>
        </p:txBody>
      </p:sp>
      <p:sp>
        <p:nvSpPr>
          <p:cNvPr id="5" name="Content Placeholder 4"/>
          <p:cNvSpPr>
            <a:spLocks noGrp="1"/>
          </p:cNvSpPr>
          <p:nvPr>
            <p:ph idx="1"/>
          </p:nvPr>
        </p:nvSpPr>
        <p:spPr/>
        <p:txBody>
          <a:bodyPr/>
          <a:lstStyle/>
          <a:p>
            <a:r>
              <a:rPr lang="en-US" dirty="0" smtClean="0"/>
              <a:t>Inspired by a method for computing </a:t>
            </a:r>
            <a:r>
              <a:rPr lang="en-US" b="1" dirty="0" smtClean="0">
                <a:solidFill>
                  <a:srgbClr val="FF0000"/>
                </a:solidFill>
              </a:rPr>
              <a:t>probabilistic topic models</a:t>
            </a:r>
            <a:r>
              <a:rPr lang="en-US" dirty="0" smtClean="0"/>
              <a:t> in text mining</a:t>
            </a:r>
          </a:p>
          <a:p>
            <a:r>
              <a:rPr lang="en-US" dirty="0" smtClean="0"/>
              <a:t>Mutational signature discovery is isomorphic with discovering topics in probabilistic topic models</a:t>
            </a:r>
          </a:p>
          <a:p>
            <a:pPr lvl="1"/>
            <a:r>
              <a:rPr lang="en-US" dirty="0" smtClean="0"/>
              <a:t>Mutation types (e.g. ACT &gt; </a:t>
            </a:r>
            <a:r>
              <a:rPr lang="en-US" dirty="0" err="1" smtClean="0"/>
              <a:t>AGT</a:t>
            </a:r>
            <a:r>
              <a:rPr lang="en-US" dirty="0" smtClean="0"/>
              <a:t>) ~ words</a:t>
            </a:r>
          </a:p>
          <a:p>
            <a:pPr lvl="1"/>
            <a:r>
              <a:rPr lang="en-US" dirty="0" smtClean="0"/>
              <a:t>Mutational signatures ~ topics</a:t>
            </a:r>
          </a:p>
          <a:p>
            <a:pPr lvl="1"/>
            <a:r>
              <a:rPr lang="en-US" dirty="0" smtClean="0"/>
              <a:t>In probabilistic topic models, a topic is represented by the frequencies of occurrences of various words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48</a:t>
            </a:fld>
            <a:endParaRPr lang="en-US"/>
          </a:p>
        </p:txBody>
      </p:sp>
    </p:spTree>
    <p:extLst>
      <p:ext uri="{BB962C8B-B14F-4D97-AF65-F5344CB8AC3E}">
        <p14:creationId xmlns:p14="http://schemas.microsoft.com/office/powerpoint/2010/main" val="313933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smtClean="0"/>
              <a:t>HDP for mutational signature </a:t>
            </a:r>
            <a:r>
              <a:rPr lang="en-US" sz="4000" dirty="0" smtClean="0"/>
              <a:t>discovery (1)</a:t>
            </a:r>
            <a:endParaRPr lang="en-US" sz="4000" dirty="0"/>
          </a:p>
        </p:txBody>
      </p:sp>
      <p:sp>
        <p:nvSpPr>
          <p:cNvPr id="3" name="Content Placeholder 2"/>
          <p:cNvSpPr>
            <a:spLocks noGrp="1"/>
          </p:cNvSpPr>
          <p:nvPr>
            <p:ph idx="1"/>
          </p:nvPr>
        </p:nvSpPr>
        <p:spPr>
          <a:xfrm>
            <a:off x="609600" y="1143000"/>
            <a:ext cx="10972800" cy="4678363"/>
          </a:xfrm>
        </p:spPr>
        <p:txBody>
          <a:bodyPr/>
          <a:lstStyle/>
          <a:p>
            <a:r>
              <a:rPr lang="en-US" sz="2800" dirty="0" smtClean="0"/>
              <a:t>The conceptual focus is on assigning each mutation to a </a:t>
            </a:r>
            <a:r>
              <a:rPr lang="en-US" sz="2800" dirty="0" smtClean="0"/>
              <a:t>signature</a:t>
            </a:r>
            <a:endParaRPr lang="en-US" sz="2800" dirty="0" smtClean="0"/>
          </a:p>
          <a:p>
            <a:r>
              <a:rPr lang="en-US" sz="2800" dirty="0" smtClean="0"/>
              <a:t>The signature is a </a:t>
            </a:r>
            <a:r>
              <a:rPr lang="en-US" sz="2800" dirty="0" smtClean="0"/>
              <a:t>“raw cluster” </a:t>
            </a:r>
            <a:r>
              <a:rPr lang="en-US" sz="2800" dirty="0" smtClean="0"/>
              <a:t>of mutations generated by one abstract </a:t>
            </a:r>
            <a:r>
              <a:rPr lang="en-US" sz="2800" dirty="0" smtClean="0"/>
              <a:t>mutational process (which is modelled as a Dirichlet process)</a:t>
            </a:r>
          </a:p>
          <a:p>
            <a:r>
              <a:rPr lang="en-US" sz="2800" dirty="0" smtClean="0"/>
              <a:t>Actually, the model groups mutations across all tumors into something we call “aggregated partial spectra” (this is the “raw cluster”)</a:t>
            </a:r>
          </a:p>
          <a:p>
            <a:r>
              <a:rPr lang="en-US" sz="2800" dirty="0" smtClean="0"/>
              <a:t>The mutations are of different mutation types (e.g. ACT &gt; </a:t>
            </a:r>
            <a:r>
              <a:rPr lang="en-US" sz="2800" dirty="0" err="1" smtClean="0"/>
              <a:t>AGT</a:t>
            </a:r>
            <a:r>
              <a:rPr lang="en-US" sz="2800" dirty="0" smtClean="0"/>
              <a:t>, ACT &gt; ATT, ….) , but they belong to the same raw cluster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a:p>
        </p:txBody>
      </p:sp>
      <p:pic>
        <p:nvPicPr>
          <p:cNvPr id="5" name="Picture 4"/>
          <p:cNvPicPr>
            <a:picLocks noChangeAspect="1"/>
          </p:cNvPicPr>
          <p:nvPr/>
        </p:nvPicPr>
        <p:blipFill rotWithShape="1">
          <a:blip r:embed="rId2"/>
          <a:srcRect l="19192" t="46724" r="15149" b="43578"/>
          <a:stretch/>
        </p:blipFill>
        <p:spPr>
          <a:xfrm>
            <a:off x="1295400" y="4876800"/>
            <a:ext cx="7699520" cy="1447800"/>
          </a:xfrm>
          <a:prstGeom prst="rect">
            <a:avLst/>
          </a:prstGeom>
        </p:spPr>
      </p:pic>
    </p:spTree>
    <p:extLst>
      <p:ext uri="{BB962C8B-B14F-4D97-AF65-F5344CB8AC3E}">
        <p14:creationId xmlns:p14="http://schemas.microsoft.com/office/powerpoint/2010/main" val="10551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pPr algn="l"/>
            <a:r>
              <a:rPr lang="en-US" sz="3600" dirty="0" smtClean="0"/>
              <a:t>Why would you want to do signature extraction?</a:t>
            </a:r>
            <a:endParaRPr lang="en-US" sz="3600" dirty="0"/>
          </a:p>
        </p:txBody>
      </p:sp>
      <p:sp>
        <p:nvSpPr>
          <p:cNvPr id="3" name="Content Placeholder 2"/>
          <p:cNvSpPr>
            <a:spLocks noGrp="1"/>
          </p:cNvSpPr>
          <p:nvPr>
            <p:ph idx="1"/>
          </p:nvPr>
        </p:nvSpPr>
        <p:spPr>
          <a:xfrm>
            <a:off x="533400" y="914400"/>
            <a:ext cx="10972800" cy="1295400"/>
          </a:xfrm>
        </p:spPr>
        <p:txBody>
          <a:bodyPr/>
          <a:lstStyle/>
          <a:p>
            <a:r>
              <a:rPr lang="en-US" sz="2400" dirty="0"/>
              <a:t>Many signatures have been extracted and confirmed by </a:t>
            </a:r>
            <a:r>
              <a:rPr lang="en-US" sz="2400" dirty="0" smtClean="0"/>
              <a:t>additional evidence</a:t>
            </a:r>
          </a:p>
          <a:p>
            <a:r>
              <a:rPr lang="en-US" sz="2400" dirty="0" smtClean="0"/>
              <a:t>It </a:t>
            </a:r>
            <a:r>
              <a:rPr lang="en-US" sz="2400" dirty="0"/>
              <a:t>is possible to estimate which known signatures are present in a spectrum or set of spectra</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a:t>
            </a:fld>
            <a:endParaRPr lang="en-US" dirty="0"/>
          </a:p>
        </p:txBody>
      </p:sp>
      <p:pic>
        <p:nvPicPr>
          <p:cNvPr id="5" name="Picture 4"/>
          <p:cNvPicPr>
            <a:picLocks noChangeAspect="1"/>
          </p:cNvPicPr>
          <p:nvPr/>
        </p:nvPicPr>
        <p:blipFill rotWithShape="1">
          <a:blip r:embed="rId2"/>
          <a:srcRect l="1853" t="11429" r="9039" b="11135"/>
          <a:stretch/>
        </p:blipFill>
        <p:spPr>
          <a:xfrm>
            <a:off x="838200" y="2209800"/>
            <a:ext cx="7391400" cy="3996272"/>
          </a:xfrm>
          <a:prstGeom prst="rect">
            <a:avLst/>
          </a:prstGeom>
        </p:spPr>
      </p:pic>
      <p:sp>
        <p:nvSpPr>
          <p:cNvPr id="6" name="TextBox 5"/>
          <p:cNvSpPr txBox="1"/>
          <p:nvPr/>
        </p:nvSpPr>
        <p:spPr>
          <a:xfrm>
            <a:off x="8686800" y="3048000"/>
            <a:ext cx="1660134" cy="1384995"/>
          </a:xfrm>
          <a:prstGeom prst="rect">
            <a:avLst/>
          </a:prstGeom>
          <a:noFill/>
        </p:spPr>
        <p:txBody>
          <a:bodyPr wrap="none" rtlCol="0">
            <a:spAutoFit/>
          </a:bodyPr>
          <a:lstStyle/>
          <a:p>
            <a:r>
              <a:rPr lang="en-US" sz="6600" dirty="0" smtClean="0"/>
              <a:t>…</a:t>
            </a:r>
            <a:r>
              <a:rPr lang="en-US" dirty="0" smtClean="0"/>
              <a:t> </a:t>
            </a:r>
          </a:p>
          <a:p>
            <a:r>
              <a:rPr lang="en-US" dirty="0" smtClean="0"/>
              <a:t>and many more</a:t>
            </a:r>
            <a:endParaRPr lang="en-US" dirty="0"/>
          </a:p>
        </p:txBody>
      </p:sp>
      <p:sp>
        <p:nvSpPr>
          <p:cNvPr id="7" name="TextBox 6"/>
          <p:cNvSpPr txBox="1"/>
          <p:nvPr/>
        </p:nvSpPr>
        <p:spPr>
          <a:xfrm>
            <a:off x="6705600" y="5257800"/>
            <a:ext cx="5288499" cy="369332"/>
          </a:xfrm>
          <a:prstGeom prst="rect">
            <a:avLst/>
          </a:prstGeom>
          <a:noFill/>
        </p:spPr>
        <p:txBody>
          <a:bodyPr wrap="none" rtlCol="0">
            <a:spAutoFit/>
          </a:bodyPr>
          <a:lstStyle/>
          <a:p>
            <a:r>
              <a:rPr lang="en-US" dirty="0">
                <a:hlinkClick r:id="rId3"/>
              </a:rPr>
              <a:t>https://cancer.sanger.ac.uk/cosmic/signatures/index.tt</a:t>
            </a:r>
            <a:endParaRPr lang="en-US" dirty="0"/>
          </a:p>
        </p:txBody>
      </p:sp>
    </p:spTree>
    <p:extLst>
      <p:ext uri="{BB962C8B-B14F-4D97-AF65-F5344CB8AC3E}">
        <p14:creationId xmlns:p14="http://schemas.microsoft.com/office/powerpoint/2010/main" val="38492361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smtClean="0"/>
              <a:t>HDP for mutational signature </a:t>
            </a:r>
            <a:r>
              <a:rPr lang="en-US" sz="4000" dirty="0" smtClean="0"/>
              <a:t>discovery (1)</a:t>
            </a:r>
            <a:endParaRPr lang="en-US" sz="4000" dirty="0"/>
          </a:p>
        </p:txBody>
      </p:sp>
      <p:sp>
        <p:nvSpPr>
          <p:cNvPr id="3" name="Content Placeholder 2"/>
          <p:cNvSpPr>
            <a:spLocks noGrp="1"/>
          </p:cNvSpPr>
          <p:nvPr>
            <p:ph idx="1"/>
          </p:nvPr>
        </p:nvSpPr>
        <p:spPr>
          <a:xfrm>
            <a:off x="609600" y="1143000"/>
            <a:ext cx="10972800" cy="4678363"/>
          </a:xfrm>
        </p:spPr>
        <p:txBody>
          <a:bodyPr/>
          <a:lstStyle/>
          <a:p>
            <a:r>
              <a:rPr lang="en-US" sz="2800" dirty="0" smtClean="0"/>
              <a:t>The </a:t>
            </a:r>
            <a:r>
              <a:rPr lang="en-US" sz="2800" dirty="0" smtClean="0"/>
              <a:t>signature profile is obtained by dividing the number of mutations of each type in the </a:t>
            </a:r>
            <a:r>
              <a:rPr lang="en-US" sz="2800" dirty="0" smtClean="0"/>
              <a:t>raw cluster (“aggregated </a:t>
            </a:r>
            <a:r>
              <a:rPr lang="en-US" sz="2800" dirty="0" smtClean="0"/>
              <a:t>partial spectrum) </a:t>
            </a:r>
            <a:r>
              <a:rPr lang="en-US" sz="2800" dirty="0" smtClean="0"/>
              <a:t>by </a:t>
            </a:r>
            <a:r>
              <a:rPr lang="en-US" sz="2800" dirty="0" smtClean="0"/>
              <a:t>the total number of mutations in the cluster</a:t>
            </a:r>
          </a:p>
          <a:p>
            <a:r>
              <a:rPr lang="en-US" sz="2800" dirty="0" smtClean="0"/>
              <a:t>The number of </a:t>
            </a:r>
            <a:r>
              <a:rPr lang="en-US" sz="2800" dirty="0" smtClean="0"/>
              <a:t>raw clusters (“aggregated partial spectra”) </a:t>
            </a:r>
            <a:r>
              <a:rPr lang="en-US" sz="2800" dirty="0" smtClean="0"/>
              <a:t>is not bounded a-priori, but is discovered by the </a:t>
            </a:r>
            <a:r>
              <a:rPr lang="en-US" sz="2800" dirty="0" smtClean="0"/>
              <a:t>model; however, it is influenced to some extent the hyperparameters that are priors on the Dirichlet process concentration parameters</a:t>
            </a:r>
          </a:p>
          <a:p>
            <a:r>
              <a:rPr lang="en-US" sz="2800" dirty="0" smtClean="0"/>
              <a:t>In plainer language, these govern how easily the model will postulate an additional raw cluster (which indirectly govern how easily the model will postulate a new mutational signature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50</a:t>
            </a:fld>
            <a:endParaRPr lang="en-US"/>
          </a:p>
        </p:txBody>
      </p:sp>
    </p:spTree>
    <p:extLst>
      <p:ext uri="{BB962C8B-B14F-4D97-AF65-F5344CB8AC3E}">
        <p14:creationId xmlns:p14="http://schemas.microsoft.com/office/powerpoint/2010/main" val="16920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r>
              <a:rPr lang="en-US" dirty="0" smtClean="0"/>
              <a:t>The software for HDP</a:t>
            </a:r>
            <a:endParaRPr lang="en-US" dirty="0"/>
          </a:p>
        </p:txBody>
      </p:sp>
      <p:sp>
        <p:nvSpPr>
          <p:cNvPr id="3" name="Content Placeholder 2"/>
          <p:cNvSpPr>
            <a:spLocks noGrp="1"/>
          </p:cNvSpPr>
          <p:nvPr>
            <p:ph idx="1"/>
          </p:nvPr>
        </p:nvSpPr>
        <p:spPr>
          <a:xfrm>
            <a:off x="533400" y="990600"/>
            <a:ext cx="10972800" cy="5715000"/>
          </a:xfrm>
        </p:spPr>
        <p:txBody>
          <a:bodyPr/>
          <a:lstStyle/>
          <a:p>
            <a:r>
              <a:rPr lang="en-US" sz="2000" dirty="0" smtClean="0"/>
              <a:t>We will describe software based on </a:t>
            </a:r>
          </a:p>
          <a:p>
            <a:pPr lvl="1"/>
            <a:r>
              <a:rPr lang="en-US" sz="1800" dirty="0" smtClean="0"/>
              <a:t>C code from Yee </a:t>
            </a:r>
            <a:r>
              <a:rPr lang="en-US" sz="1800" dirty="0" err="1" smtClean="0"/>
              <a:t>Whye</a:t>
            </a:r>
            <a:r>
              <a:rPr lang="en-US" sz="1800" dirty="0" smtClean="0"/>
              <a:t> TEH (Teh, Jordan, Beal, </a:t>
            </a:r>
            <a:r>
              <a:rPr lang="en-US" sz="1800" dirty="0" err="1" smtClean="0"/>
              <a:t>Blei</a:t>
            </a:r>
            <a:r>
              <a:rPr lang="en-US" sz="1800" dirty="0" smtClean="0"/>
              <a:t>, 2006,</a:t>
            </a:r>
          </a:p>
          <a:p>
            <a:pPr lvl="2"/>
            <a:r>
              <a:rPr lang="en-US" sz="1400" dirty="0" smtClean="0">
                <a:hlinkClick r:id="rId2"/>
              </a:rPr>
              <a:t>https</a:t>
            </a:r>
            <a:r>
              <a:rPr lang="en-US" sz="1400" dirty="0">
                <a:hlinkClick r:id="rId2"/>
              </a:rPr>
              <a:t>://</a:t>
            </a:r>
            <a:r>
              <a:rPr lang="en-US" sz="1400" dirty="0" smtClean="0">
                <a:hlinkClick r:id="rId2"/>
              </a:rPr>
              <a:t>www.tandfonline.com/doi/pdf/10.1198/016214506000000302</a:t>
            </a:r>
            <a:r>
              <a:rPr lang="en-US" sz="1400" dirty="0" smtClean="0"/>
              <a:t> </a:t>
            </a:r>
          </a:p>
          <a:p>
            <a:pPr lvl="2"/>
            <a:r>
              <a:rPr lang="en-US" sz="1400" dirty="0" smtClean="0">
                <a:hlinkClick r:id="rId3"/>
              </a:rPr>
              <a:t>http</a:t>
            </a:r>
            <a:r>
              <a:rPr lang="en-US" sz="1400" dirty="0">
                <a:hlinkClick r:id="rId3"/>
              </a:rPr>
              <a:t>://</a:t>
            </a:r>
            <a:r>
              <a:rPr lang="en-US" sz="1400" dirty="0" smtClean="0">
                <a:hlinkClick r:id="rId3"/>
              </a:rPr>
              <a:t>papers.nips.cc/paper/2698-sharing-clusters-among-related-groups-hierarchical-dirichlet-processes.pdf</a:t>
            </a:r>
            <a:endParaRPr lang="en-US" sz="1400" dirty="0"/>
          </a:p>
          <a:p>
            <a:pPr lvl="2"/>
            <a:r>
              <a:rPr lang="en-US" sz="1400" dirty="0" smtClean="0">
                <a:hlinkClick r:id="rId4"/>
              </a:rPr>
              <a:t>http</a:t>
            </a:r>
            <a:r>
              <a:rPr lang="en-US" sz="1400" dirty="0">
                <a:hlinkClick r:id="rId4"/>
              </a:rPr>
              <a:t>://www.stats.ox.ac.uk/~</a:t>
            </a:r>
            <a:r>
              <a:rPr lang="en-US" sz="1400" dirty="0" smtClean="0">
                <a:hlinkClick r:id="rId4"/>
              </a:rPr>
              <a:t>teh/research/npbayes/npbayes-r21.tgz</a:t>
            </a:r>
            <a:endParaRPr lang="en-US" sz="1400" dirty="0" smtClean="0"/>
          </a:p>
          <a:p>
            <a:pPr lvl="1"/>
            <a:r>
              <a:rPr lang="en-US" sz="1800" dirty="0" smtClean="0"/>
              <a:t>R code from Nicola Roberts, who wrapped Teh’s code in R and mapped HDP to the problem of mutational signature discovery</a:t>
            </a:r>
          </a:p>
          <a:p>
            <a:pPr lvl="2"/>
            <a:r>
              <a:rPr lang="en-US" sz="1400" dirty="0">
                <a:hlinkClick r:id="rId5"/>
              </a:rPr>
              <a:t>https://</a:t>
            </a:r>
            <a:r>
              <a:rPr lang="en-US" sz="1400" dirty="0" smtClean="0">
                <a:hlinkClick r:id="rId5"/>
              </a:rPr>
              <a:t>github.com/nicolaroberts/hdp</a:t>
            </a:r>
            <a:endParaRPr lang="en-US" sz="1400" dirty="0" smtClean="0"/>
          </a:p>
          <a:p>
            <a:pPr lvl="2"/>
            <a:r>
              <a:rPr lang="en-US" sz="1400" dirty="0">
                <a:hlinkClick r:id="rId6"/>
              </a:rPr>
              <a:t>https://</a:t>
            </a:r>
            <a:r>
              <a:rPr lang="en-US" sz="1400" dirty="0" smtClean="0">
                <a:hlinkClick r:id="rId6"/>
              </a:rPr>
              <a:t>www.repository.cam.ac.uk/bitstream/handle/1810/275454/Roberts-2018-PhD.pdf</a:t>
            </a:r>
            <a:endParaRPr lang="en-US" sz="1400" dirty="0" smtClean="0"/>
          </a:p>
          <a:p>
            <a:pPr lvl="1"/>
            <a:r>
              <a:rPr lang="en-US" sz="1800" dirty="0" smtClean="0"/>
              <a:t>R and C code from our lab that corrects some bugs and problems with the above and provides some convenience functions for applying HDP to mutational signature discovery and assessing it’s output (remotes::install_github(“steverozen/</a:t>
            </a:r>
            <a:r>
              <a:rPr lang="en-US" sz="1800" dirty="0" err="1" smtClean="0"/>
              <a:t>hdpx</a:t>
            </a:r>
            <a:r>
              <a:rPr lang="en-US" sz="1800" dirty="0" smtClean="0"/>
              <a:t>”), remotes::install_github(“steverozen/</a:t>
            </a:r>
            <a:r>
              <a:rPr lang="en-US" sz="1800" dirty="0" err="1" smtClean="0"/>
              <a:t>mSigHdp</a:t>
            </a:r>
            <a:r>
              <a:rPr lang="en-US" sz="1800" dirty="0" smtClean="0"/>
              <a:t>”)</a:t>
            </a:r>
          </a:p>
          <a:p>
            <a:pPr lvl="1"/>
            <a:r>
              <a:rPr lang="en-US" sz="1800" dirty="0"/>
              <a:t>Caution: the vocabulary and terminology are tricky, with different kinds of “samples” and “clusters</a:t>
            </a:r>
            <a:r>
              <a:rPr lang="en-US" sz="1800" dirty="0" smtClean="0"/>
              <a:t>”</a:t>
            </a:r>
          </a:p>
          <a:p>
            <a:pPr lvl="2"/>
            <a:r>
              <a:rPr lang="en-US" sz="1400" dirty="0" smtClean="0"/>
              <a:t>Samples can be e.g. tumors or samples from a Gibb’s sampling Monte Carlo Markov chain</a:t>
            </a:r>
          </a:p>
          <a:p>
            <a:pPr lvl="2"/>
            <a:r>
              <a:rPr lang="en-US" sz="1400" dirty="0" smtClean="0"/>
              <a:t>Clusters can the “raw cluster” of mutations or can be clusters of raw clusters (more usually called “components” – these are the “aggregated partial spectra” from multiple raw clusters added together)</a:t>
            </a:r>
            <a:endParaRPr lang="en-US" sz="1400" dirty="0" smtClean="0"/>
          </a:p>
          <a:p>
            <a:pPr marL="0" indent="0">
              <a:buNone/>
            </a:pP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Tree>
    <p:extLst>
      <p:ext uri="{BB962C8B-B14F-4D97-AF65-F5344CB8AC3E}">
        <p14:creationId xmlns:p14="http://schemas.microsoft.com/office/powerpoint/2010/main" val="268588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10972800" cy="609600"/>
          </a:xfrm>
        </p:spPr>
        <p:txBody>
          <a:bodyPr/>
          <a:lstStyle/>
          <a:p>
            <a:pPr algn="l"/>
            <a:r>
              <a:rPr lang="en-US" sz="3600" dirty="0" smtClean="0"/>
              <a:t>The software for HDP as implemented by Roberts</a:t>
            </a:r>
            <a:endParaRPr lang="en-US" sz="3600" dirty="0"/>
          </a:p>
        </p:txBody>
      </p:sp>
      <p:sp>
        <p:nvSpPr>
          <p:cNvPr id="3" name="Content Placeholder 2"/>
          <p:cNvSpPr>
            <a:spLocks noGrp="1"/>
          </p:cNvSpPr>
          <p:nvPr>
            <p:ph idx="1"/>
          </p:nvPr>
        </p:nvSpPr>
        <p:spPr>
          <a:xfrm>
            <a:off x="533400" y="990600"/>
            <a:ext cx="10972800" cy="5715000"/>
          </a:xfrm>
        </p:spPr>
        <p:txBody>
          <a:bodyPr/>
          <a:lstStyle/>
          <a:p>
            <a:r>
              <a:rPr lang="en-US" sz="2400" dirty="0" smtClean="0"/>
              <a:t>Important: there are 2 phases to signature discovery </a:t>
            </a:r>
          </a:p>
          <a:p>
            <a:r>
              <a:rPr lang="en-US" sz="2400" dirty="0" smtClean="0">
                <a:solidFill>
                  <a:srgbClr val="FF0000"/>
                </a:solidFill>
              </a:rPr>
              <a:t>Part 1: </a:t>
            </a:r>
            <a:r>
              <a:rPr lang="en-US" sz="2400" dirty="0" smtClean="0"/>
              <a:t>Estimating “raw clusters” of mutations that approximate mutational signatures using a Gibb’s sampling method implemented by Teh</a:t>
            </a:r>
          </a:p>
          <a:p>
            <a:pPr lvl="1"/>
            <a:r>
              <a:rPr lang="en-US" sz="2400" dirty="0" smtClean="0"/>
              <a:t>Tuning knobs: hyperparameters for the hierarchical Dirichlet process model;  parameters for the Gibb’s sampling including length of burnin and length of sampling chains; an initial guess of the number of raw </a:t>
            </a:r>
            <a:r>
              <a:rPr lang="en-US" sz="2400" dirty="0" smtClean="0"/>
              <a:t>clusters; hyperparameters that are priors on the Dirichlet process concentration parameters (govern how easily it is to get a new raw cluster)</a:t>
            </a:r>
            <a:endParaRPr lang="en-US" sz="2400" dirty="0" smtClean="0"/>
          </a:p>
          <a:p>
            <a:r>
              <a:rPr lang="en-US" sz="2400" dirty="0" smtClean="0">
                <a:solidFill>
                  <a:srgbClr val="FF0000"/>
                </a:solidFill>
              </a:rPr>
              <a:t>Part 2: </a:t>
            </a:r>
            <a:r>
              <a:rPr lang="en-US" sz="2400" dirty="0" smtClean="0"/>
              <a:t>Aligning and merging raw clusters into signatures based on clustering based on cosine similarity and other parameters</a:t>
            </a:r>
            <a:endParaRPr lang="en-US" sz="2400" dirty="0"/>
          </a:p>
          <a:p>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52</a:t>
            </a:fld>
            <a:endParaRPr lang="en-US"/>
          </a:p>
        </p:txBody>
      </p:sp>
    </p:spTree>
    <p:extLst>
      <p:ext uri="{BB962C8B-B14F-4D97-AF65-F5344CB8AC3E}">
        <p14:creationId xmlns:p14="http://schemas.microsoft.com/office/powerpoint/2010/main" val="17395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5410200" cy="1828800"/>
          </a:xfrm>
        </p:spPr>
        <p:txBody>
          <a:bodyPr/>
          <a:lstStyle/>
          <a:p>
            <a:pPr algn="l"/>
            <a:r>
              <a:rPr lang="en-US" sz="2800" dirty="0" smtClean="0"/>
              <a:t>Part 1: Hierarchical Dirichlet process model for discovering mutational signatures</a:t>
            </a: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a:p>
        </p:txBody>
      </p:sp>
      <p:pic>
        <p:nvPicPr>
          <p:cNvPr id="5" name="Picture 4"/>
          <p:cNvPicPr>
            <a:picLocks noChangeAspect="1"/>
          </p:cNvPicPr>
          <p:nvPr/>
        </p:nvPicPr>
        <p:blipFill rotWithShape="1">
          <a:blip r:embed="rId2"/>
          <a:srcRect l="22190" t="15649" r="28459" b="4591"/>
          <a:stretch/>
        </p:blipFill>
        <p:spPr>
          <a:xfrm>
            <a:off x="6248400" y="914400"/>
            <a:ext cx="2140901" cy="5469974"/>
          </a:xfrm>
          <a:prstGeom prst="rect">
            <a:avLst/>
          </a:prstGeom>
        </p:spPr>
      </p:pic>
      <p:sp>
        <p:nvSpPr>
          <p:cNvPr id="6" name="TextBox 5"/>
          <p:cNvSpPr txBox="1"/>
          <p:nvPr/>
        </p:nvSpPr>
        <p:spPr>
          <a:xfrm>
            <a:off x="152400" y="2286000"/>
            <a:ext cx="3480183" cy="369332"/>
          </a:xfrm>
          <a:prstGeom prst="rect">
            <a:avLst/>
          </a:prstGeom>
          <a:noFill/>
        </p:spPr>
        <p:txBody>
          <a:bodyPr wrap="none" rtlCol="0">
            <a:spAutoFit/>
          </a:bodyPr>
          <a:lstStyle/>
          <a:p>
            <a:r>
              <a:rPr lang="en-US" dirty="0" smtClean="0"/>
              <a:t>(Figure from </a:t>
            </a:r>
            <a:r>
              <a:rPr lang="en-US" dirty="0" smtClean="0"/>
              <a:t>Nicola Robert’s </a:t>
            </a:r>
            <a:r>
              <a:rPr lang="en-US" dirty="0" smtClean="0"/>
              <a:t>thesis)</a:t>
            </a:r>
            <a:endParaRPr lang="en-US" dirty="0"/>
          </a:p>
        </p:txBody>
      </p:sp>
      <p:sp>
        <p:nvSpPr>
          <p:cNvPr id="7" name="TextBox 6"/>
          <p:cNvSpPr txBox="1"/>
          <p:nvPr/>
        </p:nvSpPr>
        <p:spPr>
          <a:xfrm>
            <a:off x="3200400" y="1676400"/>
            <a:ext cx="2667000" cy="646331"/>
          </a:xfrm>
          <a:prstGeom prst="rect">
            <a:avLst/>
          </a:prstGeom>
          <a:noFill/>
        </p:spPr>
        <p:txBody>
          <a:bodyPr wrap="square" rtlCol="0">
            <a:spAutoFit/>
          </a:bodyPr>
          <a:lstStyle/>
          <a:p>
            <a:r>
              <a:rPr lang="en-US" dirty="0" smtClean="0"/>
              <a:t>Uniform base distributions for signature profiles</a:t>
            </a:r>
            <a:endParaRPr lang="en-US" dirty="0"/>
          </a:p>
        </p:txBody>
      </p:sp>
      <p:cxnSp>
        <p:nvCxnSpPr>
          <p:cNvPr id="9" name="Straight Arrow Connector 8"/>
          <p:cNvCxnSpPr/>
          <p:nvPr/>
        </p:nvCxnSpPr>
        <p:spPr>
          <a:xfrm flipV="1">
            <a:off x="5791200" y="18288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9296400" y="1981200"/>
                <a:ext cx="2971800" cy="1477328"/>
              </a:xfrm>
              <a:prstGeom prst="rect">
                <a:avLst/>
              </a:prstGeom>
              <a:noFill/>
            </p:spPr>
            <p:txBody>
              <a:bodyPr wrap="square" rtlCol="0">
                <a:spAutoFit/>
              </a:bodyPr>
              <a:lstStyle/>
              <a:p>
                <a:r>
                  <a:rPr lang="en-US" dirty="0" smtClean="0"/>
                  <a:t>Distribution of signatures drawn from a Dirichlet process with base distribution </a:t>
                </a:r>
                <a14:m>
                  <m:oMath xmlns:m="http://schemas.openxmlformats.org/officeDocument/2006/math">
                    <m:r>
                      <a:rPr lang="en-US" i="1" dirty="0" smtClean="0">
                        <a:latin typeface="Cambria Math" panose="02040503050406030204" pitchFamily="18" charset="0"/>
                      </a:rPr>
                      <m:t>𝐻</m:t>
                    </m:r>
                  </m:oMath>
                </a14:m>
                <a:r>
                  <a:rPr lang="en-US" dirty="0" smtClean="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96400" y="1981200"/>
                <a:ext cx="2971800" cy="1477328"/>
              </a:xfrm>
              <a:prstGeom prst="rect">
                <a:avLst/>
              </a:prstGeom>
              <a:blipFill rotWithShape="0">
                <a:blip r:embed="rId3"/>
                <a:stretch>
                  <a:fillRect l="-1639" t="-2066" b="-5785"/>
                </a:stretch>
              </a:blipFill>
            </p:spPr>
            <p:txBody>
              <a:bodyPr/>
              <a:lstStyle/>
              <a:p>
                <a:r>
                  <a:rPr lang="en-US">
                    <a:noFill/>
                  </a:rPr>
                  <a:t> </a:t>
                </a:r>
              </a:p>
            </p:txBody>
          </p:sp>
        </mc:Fallback>
      </mc:AlternateContent>
      <p:cxnSp>
        <p:nvCxnSpPr>
          <p:cNvPr id="13" name="Straight Arrow Connector 12"/>
          <p:cNvCxnSpPr/>
          <p:nvPr/>
        </p:nvCxnSpPr>
        <p:spPr>
          <a:xfrm flipH="1" flipV="1">
            <a:off x="7924800" y="25146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924800" y="40386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915400" y="3810000"/>
                <a:ext cx="3048000" cy="1222642"/>
              </a:xfrm>
              <a:prstGeom prst="rect">
                <a:avLst/>
              </a:prstGeom>
              <a:noFill/>
            </p:spPr>
            <p:txBody>
              <a:bodyPr wrap="square" rtlCol="0">
                <a:spAutoFit/>
              </a:bodyPr>
              <a:lstStyle/>
              <a:p>
                <a:r>
                  <a:rPr lang="en-US" dirty="0" smtClean="0"/>
                  <a:t>Distribution of signatures drawn from a Dirichlet process with base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oMath>
                </a14:m>
                <a:r>
                  <a:rPr lang="en-US" dirty="0" smtClean="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915400" y="3810000"/>
                <a:ext cx="3048000" cy="1222642"/>
              </a:xfrm>
              <a:prstGeom prst="rect">
                <a:avLst/>
              </a:prstGeom>
              <a:blipFill rotWithShape="0">
                <a:blip r:embed="rId4"/>
                <a:stretch>
                  <a:fillRect l="-1800" t="-2488" r="-2600" b="-54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304800" y="4191000"/>
                <a:ext cx="5562600" cy="668645"/>
              </a:xfrm>
              <a:prstGeom prst="rect">
                <a:avLst/>
              </a:prstGeom>
              <a:noFill/>
            </p:spPr>
            <p:txBody>
              <a:bodyPr wrap="square" rtlCol="0">
                <a:spAutoFit/>
              </a:bodyPr>
              <a:lstStyle/>
              <a:p>
                <a:pPr algn="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𝑗𝑖</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t</m:t>
                    </m:r>
                  </m:oMath>
                </a14:m>
                <a:r>
                  <a:rPr lang="en-US" dirty="0" smtClean="0"/>
                  <a:t>he </a:t>
                </a:r>
                <a:r>
                  <a:rPr lang="en-US" dirty="0" smtClean="0"/>
                  <a:t>signature for mutation </a:t>
                </a:r>
                <a14:m>
                  <m:oMath xmlns:m="http://schemas.openxmlformats.org/officeDocument/2006/math">
                    <m:r>
                      <a:rPr lang="en-US" i="1" dirty="0" smtClean="0">
                        <a:latin typeface="Cambria Math" panose="02040503050406030204" pitchFamily="18" charset="0"/>
                      </a:rPr>
                      <m:t>𝑖</m:t>
                    </m:r>
                  </m:oMath>
                </a14:m>
                <a:r>
                  <a:rPr lang="en-US" dirty="0" smtClean="0"/>
                  <a:t> in sample </a:t>
                </a:r>
                <a14:m>
                  <m:oMath xmlns:m="http://schemas.openxmlformats.org/officeDocument/2006/math">
                    <m:r>
                      <a:rPr lang="en-US" i="1" dirty="0" smtClean="0">
                        <a:latin typeface="Cambria Math" panose="02040503050406030204" pitchFamily="18" charset="0"/>
                      </a:rPr>
                      <m:t>𝑗</m:t>
                    </m:r>
                  </m:oMath>
                </a14:m>
                <a:r>
                  <a:rPr lang="en-US" dirty="0" smtClean="0"/>
                  <a:t> (a signature is a categorical distribution over </a:t>
                </a:r>
                <a:r>
                  <a:rPr lang="en-US" dirty="0" smtClean="0"/>
                  <a:t>mutation </a:t>
                </a:r>
                <a:r>
                  <a:rPr lang="en-US" dirty="0" smtClean="0"/>
                  <a:t>types)</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304800" y="4191000"/>
                <a:ext cx="5562600" cy="668645"/>
              </a:xfrm>
              <a:prstGeom prst="rect">
                <a:avLst/>
              </a:prstGeom>
              <a:blipFill rotWithShape="0">
                <a:blip r:embed="rId5"/>
                <a:stretch>
                  <a:fillRect t="-4587" r="-1643" b="-13761"/>
                </a:stretch>
              </a:blipFill>
            </p:spPr>
            <p:txBody>
              <a:bodyPr/>
              <a:lstStyle/>
              <a:p>
                <a:r>
                  <a:rPr lang="en-US">
                    <a:noFill/>
                  </a:rPr>
                  <a:t> </a:t>
                </a:r>
              </a:p>
            </p:txBody>
          </p:sp>
        </mc:Fallback>
      </mc:AlternateContent>
      <p:cxnSp>
        <p:nvCxnSpPr>
          <p:cNvPr id="20" name="Straight Arrow Connector 19"/>
          <p:cNvCxnSpPr/>
          <p:nvPr/>
        </p:nvCxnSpPr>
        <p:spPr>
          <a:xfrm>
            <a:off x="5943600" y="4572000"/>
            <a:ext cx="1219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91200" y="54102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762000" y="5257800"/>
                <a:ext cx="5029200" cy="668645"/>
              </a:xfrm>
              <a:prstGeom prst="rect">
                <a:avLst/>
              </a:prstGeom>
              <a:noFill/>
            </p:spPr>
            <p:txBody>
              <a:bodyPr wrap="square" rtlCol="0">
                <a:spAutoFit/>
              </a:bodyPr>
              <a:lstStyle/>
              <a:p>
                <a:r>
                  <a:rPr lang="en-US" dirty="0" smtClean="0"/>
                  <a:t>The mutation type (e.g. ACG &gt; ATG) of </a:t>
                </a:r>
                <a:r>
                  <a:rPr lang="en-US" dirty="0"/>
                  <a:t>mutation </a:t>
                </a:r>
                <a14:m>
                  <m:oMath xmlns:m="http://schemas.openxmlformats.org/officeDocument/2006/math">
                    <m:r>
                      <a:rPr lang="en-US" i="1" dirty="0">
                        <a:latin typeface="Cambria Math" panose="02040503050406030204" pitchFamily="18" charset="0"/>
                      </a:rPr>
                      <m:t>𝑖</m:t>
                    </m:r>
                  </m:oMath>
                </a14:m>
                <a:r>
                  <a:rPr lang="en-US" dirty="0"/>
                  <a:t> in sample </a:t>
                </a:r>
                <a14:m>
                  <m:oMath xmlns:m="http://schemas.openxmlformats.org/officeDocument/2006/math">
                    <m:r>
                      <a:rPr lang="en-US" i="1" dirty="0">
                        <a:latin typeface="Cambria Math" panose="02040503050406030204" pitchFamily="18" charset="0"/>
                      </a:rPr>
                      <m:t>𝑗</m:t>
                    </m:r>
                  </m:oMath>
                </a14:m>
                <a:r>
                  <a:rPr lang="en-US" dirty="0" smtClean="0"/>
                  <a:t>, drawn from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θ</m:t>
                        </m:r>
                      </m:e>
                      <m:sub>
                        <m:r>
                          <a:rPr lang="en-US" b="0" i="1" smtClean="0">
                            <a:latin typeface="Cambria Math" panose="02040503050406030204" pitchFamily="18" charset="0"/>
                          </a:rPr>
                          <m:t>𝑗𝑖</m:t>
                        </m:r>
                      </m:sub>
                    </m:sSub>
                  </m:oMath>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762000" y="5257800"/>
                <a:ext cx="5029200" cy="668645"/>
              </a:xfrm>
              <a:prstGeom prst="rect">
                <a:avLst/>
              </a:prstGeom>
              <a:blipFill rotWithShape="0">
                <a:blip r:embed="rId6"/>
                <a:stretch>
                  <a:fillRect l="-970" t="-5505" r="-848" b="-11009"/>
                </a:stretch>
              </a:blipFill>
            </p:spPr>
            <p:txBody>
              <a:bodyPr/>
              <a:lstStyle/>
              <a:p>
                <a:r>
                  <a:rPr lang="en-US">
                    <a:noFill/>
                  </a:rPr>
                  <a:t> </a:t>
                </a:r>
              </a:p>
            </p:txBody>
          </p:sp>
        </mc:Fallback>
      </mc:AlternateContent>
      <p:sp>
        <p:nvSpPr>
          <p:cNvPr id="32" name="Left Brace 31"/>
          <p:cNvSpPr/>
          <p:nvPr/>
        </p:nvSpPr>
        <p:spPr>
          <a:xfrm rot="5400000">
            <a:off x="7391400" y="304800"/>
            <a:ext cx="228600" cy="99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p:cNvSpPr txBox="1"/>
              <p:nvPr/>
            </p:nvSpPr>
            <p:spPr>
              <a:xfrm>
                <a:off x="5867400" y="0"/>
                <a:ext cx="4267200" cy="646331"/>
              </a:xfrm>
              <a:prstGeom prst="rect">
                <a:avLst/>
              </a:prstGeom>
              <a:noFill/>
            </p:spPr>
            <p:txBody>
              <a:bodyPr wrap="square" rtlCol="0">
                <a:spAutoFit/>
              </a:bodyPr>
              <a:lstStyle/>
              <a:p>
                <a:r>
                  <a:rPr lang="en-US" dirty="0" smtClean="0"/>
                  <a:t>Hyperparameters for gamma distribution prior on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5867400" y="0"/>
                <a:ext cx="4267200" cy="646331"/>
              </a:xfrm>
              <a:prstGeom prst="rect">
                <a:avLst/>
              </a:prstGeom>
              <a:blipFill rotWithShape="0">
                <a:blip r:embed="rId7"/>
                <a:stretch>
                  <a:fillRect l="-1286" t="-4717" b="-14151"/>
                </a:stretch>
              </a:blipFill>
            </p:spPr>
            <p:txBody>
              <a:bodyPr/>
              <a:lstStyle/>
              <a:p>
                <a:r>
                  <a:rPr lang="en-US">
                    <a:noFill/>
                  </a:rPr>
                  <a:t> </a:t>
                </a:r>
              </a:p>
            </p:txBody>
          </p:sp>
        </mc:Fallback>
      </mc:AlternateContent>
      <p:sp>
        <p:nvSpPr>
          <p:cNvPr id="34" name="Left Brace 33"/>
          <p:cNvSpPr/>
          <p:nvPr/>
        </p:nvSpPr>
        <p:spPr>
          <a:xfrm>
            <a:off x="6553200" y="2819400"/>
            <a:ext cx="228600" cy="6858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p:cNvSpPr txBox="1"/>
              <p:nvPr/>
            </p:nvSpPr>
            <p:spPr>
              <a:xfrm>
                <a:off x="1676400" y="2819400"/>
                <a:ext cx="4876800" cy="945643"/>
              </a:xfrm>
              <a:prstGeom prst="rect">
                <a:avLst/>
              </a:prstGeom>
              <a:noFill/>
            </p:spPr>
            <p:txBody>
              <a:bodyPr wrap="square" rtlCol="0">
                <a:spAutoFit/>
              </a:bodyPr>
              <a:lstStyle/>
              <a:p>
                <a:pPr algn="r"/>
                <a:r>
                  <a:rPr lang="en-US" dirty="0" smtClean="0"/>
                  <a:t>Hyperparameters for gamma distribution prior </a:t>
                </a:r>
                <a:r>
                  <a:rPr lang="en-US" dirty="0" smtClean="0"/>
                  <a:t>on the concentration parameter for each tumor (person, biological sample)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1676400" y="2819400"/>
                <a:ext cx="4876800" cy="945643"/>
              </a:xfrm>
              <a:prstGeom prst="rect">
                <a:avLst/>
              </a:prstGeom>
              <a:blipFill rotWithShape="0">
                <a:blip r:embed="rId8"/>
                <a:stretch>
                  <a:fillRect t="-3871" r="-2000" b="-7097"/>
                </a:stretch>
              </a:blipFill>
            </p:spPr>
            <p:txBody>
              <a:bodyPr/>
              <a:lstStyle/>
              <a:p>
                <a:r>
                  <a:rPr lang="en-US">
                    <a:noFill/>
                  </a:rPr>
                  <a:t> </a:t>
                </a:r>
              </a:p>
            </p:txBody>
          </p:sp>
        </mc:Fallback>
      </mc:AlternateContent>
    </p:spTree>
    <p:extLst>
      <p:ext uri="{BB962C8B-B14F-4D97-AF65-F5344CB8AC3E}">
        <p14:creationId xmlns:p14="http://schemas.microsoft.com/office/powerpoint/2010/main" val="2695669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a:t>
            </a:r>
            <a:r>
              <a:rPr lang="en-US" sz="3200" dirty="0" smtClean="0"/>
              <a:t>hierarchical </a:t>
            </a:r>
            <a:r>
              <a:rPr lang="en-US" sz="3200" dirty="0" smtClean="0"/>
              <a:t>Dirichlet process </a:t>
            </a:r>
            <a:r>
              <a:rPr lang="en-US" sz="3200" dirty="0" smtClean="0"/>
              <a:t>model (1)</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a:t>
            </a:r>
            <a:r>
              <a:rPr lang="en-US" sz="2000" dirty="0" smtClean="0"/>
              <a:t>contains two important matrices</a:t>
            </a:r>
          </a:p>
          <a:p>
            <a:r>
              <a:rPr lang="en-US" sz="2000" dirty="0" smtClean="0"/>
              <a:t>1. The </a:t>
            </a:r>
            <a:r>
              <a:rPr lang="en-US" sz="2000" dirty="0" smtClean="0"/>
              <a:t>number of mutations of each mutation type (e.g. ACT &gt; </a:t>
            </a:r>
            <a:r>
              <a:rPr lang="en-US" sz="2000" dirty="0" err="1" smtClean="0"/>
              <a:t>AGT</a:t>
            </a:r>
            <a:r>
              <a:rPr lang="en-US" sz="2000" dirty="0" smtClean="0"/>
              <a:t>) in each raw cluster (“aggregated partial signature”, variable “</a:t>
            </a:r>
            <a:r>
              <a:rPr lang="en-US" sz="2000" dirty="0" err="1" smtClean="0"/>
              <a:t>classqq</a:t>
            </a:r>
            <a:r>
              <a:rPr lang="en-US" sz="2000" dirty="0" smtClean="0"/>
              <a:t>”)</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54</a:t>
            </a:fld>
            <a:endParaRPr lang="en-US"/>
          </a:p>
        </p:txBody>
      </p:sp>
      <p:pic>
        <p:nvPicPr>
          <p:cNvPr id="5" name="Picture 4"/>
          <p:cNvPicPr>
            <a:picLocks noChangeAspect="1"/>
          </p:cNvPicPr>
          <p:nvPr/>
        </p:nvPicPr>
        <p:blipFill rotWithShape="1">
          <a:blip r:embed="rId2"/>
          <a:srcRect l="8181" t="33499" r="5108" b="2469"/>
          <a:stretch/>
        </p:blipFill>
        <p:spPr>
          <a:xfrm>
            <a:off x="1295400" y="3352800"/>
            <a:ext cx="4475024" cy="3276600"/>
          </a:xfrm>
          <a:prstGeom prst="rect">
            <a:avLst/>
          </a:prstGeom>
        </p:spPr>
      </p:pic>
    </p:spTree>
    <p:extLst>
      <p:ext uri="{BB962C8B-B14F-4D97-AF65-F5344CB8AC3E}">
        <p14:creationId xmlns:p14="http://schemas.microsoft.com/office/powerpoint/2010/main" val="24287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1020762"/>
          </a:xfrm>
        </p:spPr>
        <p:txBody>
          <a:bodyPr/>
          <a:lstStyle/>
          <a:p>
            <a:pPr algn="l"/>
            <a:r>
              <a:rPr lang="en-US" sz="2800" dirty="0" smtClean="0"/>
              <a:t>Each of these is a “raw cluster” a.k.a. “aggregated partial spectrum” sampled at one point on the Gibb’s sampling chain</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55</a:t>
            </a:fld>
            <a:endParaRPr lang="en-US" dirty="0"/>
          </a:p>
        </p:txBody>
      </p:sp>
      <p:pic>
        <p:nvPicPr>
          <p:cNvPr id="6" name="Picture 5"/>
          <p:cNvPicPr>
            <a:picLocks noChangeAspect="1"/>
          </p:cNvPicPr>
          <p:nvPr/>
        </p:nvPicPr>
        <p:blipFill rotWithShape="1">
          <a:blip r:embed="rId2"/>
          <a:srcRect l="6991" t="34411" r="4588" b="15046"/>
          <a:stretch/>
        </p:blipFill>
        <p:spPr>
          <a:xfrm>
            <a:off x="304800" y="1295400"/>
            <a:ext cx="8730195" cy="4648200"/>
          </a:xfrm>
          <a:prstGeom prst="rect">
            <a:avLst/>
          </a:prstGeom>
        </p:spPr>
      </p:pic>
      <p:sp>
        <p:nvSpPr>
          <p:cNvPr id="7" name="TextBox 6"/>
          <p:cNvSpPr txBox="1"/>
          <p:nvPr/>
        </p:nvSpPr>
        <p:spPr>
          <a:xfrm>
            <a:off x="9448800" y="1371600"/>
            <a:ext cx="2362200" cy="3139321"/>
          </a:xfrm>
          <a:prstGeom prst="rect">
            <a:avLst/>
          </a:prstGeom>
          <a:noFill/>
        </p:spPr>
        <p:txBody>
          <a:bodyPr wrap="square" rtlCol="0">
            <a:spAutoFit/>
          </a:bodyPr>
          <a:lstStyle/>
          <a:p>
            <a:r>
              <a:rPr lang="en-US" dirty="0" smtClean="0"/>
              <a:t>This is a raw cluster that is capturing mutations due to </a:t>
            </a:r>
            <a:r>
              <a:rPr lang="en-US" dirty="0" err="1" smtClean="0"/>
              <a:t>SBS17b</a:t>
            </a:r>
            <a:endParaRPr lang="en-US" dirty="0"/>
          </a:p>
          <a:p>
            <a:endParaRPr lang="en-US" dirty="0" smtClean="0"/>
          </a:p>
          <a:p>
            <a:r>
              <a:rPr lang="en-US" dirty="0" smtClean="0"/>
              <a:t>Note very large counts (e.g. 2,383,673). This is because this raw cluster capture </a:t>
            </a:r>
            <a:r>
              <a:rPr lang="en-US" dirty="0" err="1" smtClean="0"/>
              <a:t>SBS17b</a:t>
            </a:r>
            <a:r>
              <a:rPr lang="en-US" dirty="0" smtClean="0"/>
              <a:t> mutations across a set of 900 spectra</a:t>
            </a:r>
            <a:endParaRPr lang="en-US" dirty="0"/>
          </a:p>
        </p:txBody>
      </p:sp>
      <p:sp>
        <p:nvSpPr>
          <p:cNvPr id="8" name="Right Arrow 7"/>
          <p:cNvSpPr/>
          <p:nvPr/>
        </p:nvSpPr>
        <p:spPr>
          <a:xfrm flipH="1">
            <a:off x="8991600" y="29718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2466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a:t>
            </a:r>
            <a:r>
              <a:rPr lang="en-US" sz="3200" dirty="0" smtClean="0"/>
              <a:t>hierarchical </a:t>
            </a:r>
            <a:r>
              <a:rPr lang="en-US" sz="3200" dirty="0" smtClean="0"/>
              <a:t>Dirichlet process </a:t>
            </a:r>
            <a:r>
              <a:rPr lang="en-US" sz="3200" dirty="0" smtClean="0"/>
              <a:t>model (2)</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contains</a:t>
            </a:r>
            <a:r>
              <a:rPr lang="en-US" sz="2000" dirty="0" smtClean="0"/>
              <a:t>: </a:t>
            </a:r>
          </a:p>
          <a:p>
            <a:r>
              <a:rPr lang="en-US" sz="2000" dirty="0" smtClean="0"/>
              <a:t>1. The </a:t>
            </a:r>
            <a:r>
              <a:rPr lang="en-US" sz="2000" dirty="0" smtClean="0"/>
              <a:t>number of mutations of each mutation type (e.g. ACT &gt; </a:t>
            </a:r>
            <a:r>
              <a:rPr lang="en-US" sz="2000" dirty="0" err="1" smtClean="0"/>
              <a:t>AGT</a:t>
            </a:r>
            <a:r>
              <a:rPr lang="en-US" sz="2000" dirty="0" smtClean="0"/>
              <a:t>) in each raw cluster (“aggregated partial signature”, variable “</a:t>
            </a:r>
            <a:r>
              <a:rPr lang="en-US" sz="2000" dirty="0" err="1" smtClean="0"/>
              <a:t>classqq</a:t>
            </a:r>
            <a:r>
              <a:rPr lang="en-US" sz="2000" dirty="0" smtClean="0"/>
              <a:t>”) </a:t>
            </a:r>
          </a:p>
          <a:p>
            <a:r>
              <a:rPr lang="en-US" sz="2000" dirty="0" smtClean="0"/>
              <a:t>2. The </a:t>
            </a:r>
            <a:r>
              <a:rPr lang="en-US" sz="2000" dirty="0" smtClean="0"/>
              <a:t>number of mutations in each raw cluster in each tumor (proto-exposures / attributions “</a:t>
            </a:r>
            <a:r>
              <a:rPr lang="en-US" sz="2000" dirty="0" err="1" smtClean="0"/>
              <a:t>classnd</a:t>
            </a:r>
            <a:r>
              <a:rPr lang="en-US" sz="2000" dirty="0" smtClean="0"/>
              <a:t>”)</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56</a:t>
            </a:fld>
            <a:endParaRPr lang="en-US"/>
          </a:p>
        </p:txBody>
      </p:sp>
      <p:pic>
        <p:nvPicPr>
          <p:cNvPr id="8" name="Picture 7"/>
          <p:cNvPicPr>
            <a:picLocks noChangeAspect="1"/>
          </p:cNvPicPr>
          <p:nvPr/>
        </p:nvPicPr>
        <p:blipFill rotWithShape="1">
          <a:blip r:embed="rId2"/>
          <a:srcRect l="3288" t="40739" r="4787" b="9780"/>
          <a:stretch/>
        </p:blipFill>
        <p:spPr>
          <a:xfrm>
            <a:off x="2209800" y="3810000"/>
            <a:ext cx="7906549" cy="2233984"/>
          </a:xfrm>
          <a:prstGeom prst="rect">
            <a:avLst/>
          </a:prstGeom>
        </p:spPr>
      </p:pic>
    </p:spTree>
    <p:extLst>
      <p:ext uri="{BB962C8B-B14F-4D97-AF65-F5344CB8AC3E}">
        <p14:creationId xmlns:p14="http://schemas.microsoft.com/office/powerpoint/2010/main" val="32298092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sz="3200" dirty="0"/>
              <a:t>Each cell is the count of mutations assigned to one raw cluster (at one point in the sampling chain</a:t>
            </a:r>
            <a:r>
              <a:rPr lang="en-US" sz="3200" dirty="0" smtClean="0"/>
              <a:t>)</a:t>
            </a:r>
            <a:endParaRPr lang="en-US" sz="32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57</a:t>
            </a:fld>
            <a:endParaRPr lang="en-US" dirty="0"/>
          </a:p>
        </p:txBody>
      </p:sp>
      <p:pic>
        <p:nvPicPr>
          <p:cNvPr id="6" name="Picture 5"/>
          <p:cNvPicPr>
            <a:picLocks noChangeAspect="1"/>
          </p:cNvPicPr>
          <p:nvPr/>
        </p:nvPicPr>
        <p:blipFill rotWithShape="1">
          <a:blip r:embed="rId2"/>
          <a:srcRect l="3288" t="40739" r="4787" b="9780"/>
          <a:stretch/>
        </p:blipFill>
        <p:spPr>
          <a:xfrm>
            <a:off x="609600" y="2286000"/>
            <a:ext cx="12675344" cy="3581400"/>
          </a:xfrm>
          <a:prstGeom prst="rect">
            <a:avLst/>
          </a:prstGeom>
        </p:spPr>
      </p:pic>
      <p:sp>
        <p:nvSpPr>
          <p:cNvPr id="7" name="TextBox 6"/>
          <p:cNvSpPr txBox="1"/>
          <p:nvPr/>
        </p:nvSpPr>
        <p:spPr>
          <a:xfrm>
            <a:off x="5486400" y="1676400"/>
            <a:ext cx="3276600" cy="523220"/>
          </a:xfrm>
          <a:prstGeom prst="rect">
            <a:avLst/>
          </a:prstGeom>
          <a:noFill/>
        </p:spPr>
        <p:txBody>
          <a:bodyPr wrap="square" rtlCol="0">
            <a:spAutoFit/>
          </a:bodyPr>
          <a:lstStyle/>
          <a:p>
            <a:pPr algn="ctr"/>
            <a:r>
              <a:rPr lang="en-US" sz="2800" dirty="0" smtClean="0"/>
              <a:t>Raw clusters</a:t>
            </a:r>
            <a:endParaRPr lang="en-US" sz="2800" dirty="0"/>
          </a:p>
        </p:txBody>
      </p:sp>
      <p:cxnSp>
        <p:nvCxnSpPr>
          <p:cNvPr id="9" name="Straight Arrow Connector 8"/>
          <p:cNvCxnSpPr/>
          <p:nvPr/>
        </p:nvCxnSpPr>
        <p:spPr>
          <a:xfrm>
            <a:off x="3048000" y="1219200"/>
            <a:ext cx="160020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5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pPr algn="l"/>
            <a:r>
              <a:rPr lang="en-US" sz="3200" dirty="0" smtClean="0"/>
              <a:t>Part 1: Computing over the </a:t>
            </a:r>
            <a:r>
              <a:rPr lang="en-US" sz="3200" dirty="0"/>
              <a:t>h</a:t>
            </a:r>
            <a:r>
              <a:rPr lang="en-US" sz="3200" dirty="0" smtClean="0"/>
              <a:t>ierarchical </a:t>
            </a:r>
            <a:r>
              <a:rPr lang="en-US" sz="3200" dirty="0" smtClean="0"/>
              <a:t>Dirichlet process </a:t>
            </a:r>
            <a:r>
              <a:rPr lang="en-US" sz="3200" dirty="0" smtClean="0"/>
              <a:t>model (3)</a:t>
            </a:r>
            <a:endParaRPr lang="en-US" sz="3200" dirty="0"/>
          </a:p>
        </p:txBody>
      </p:sp>
      <p:sp>
        <p:nvSpPr>
          <p:cNvPr id="4" name="Content Placeholder 3"/>
          <p:cNvSpPr>
            <a:spLocks noGrp="1"/>
          </p:cNvSpPr>
          <p:nvPr>
            <p:ph idx="1"/>
          </p:nvPr>
        </p:nvSpPr>
        <p:spPr>
          <a:xfrm>
            <a:off x="533400" y="1447800"/>
            <a:ext cx="10972800" cy="4572000"/>
          </a:xfrm>
        </p:spPr>
        <p:txBody>
          <a:bodyPr/>
          <a:lstStyle/>
          <a:p>
            <a:r>
              <a:rPr lang="en-US" sz="2000" dirty="0" smtClean="0"/>
              <a:t>Gibb’s sampling over the “Chinese restaurant franchise” representation of the hierarchical Dirichlet process (details outside the scope of this tutorial)</a:t>
            </a:r>
          </a:p>
          <a:p>
            <a:r>
              <a:rPr lang="en-US" sz="2000" dirty="0" smtClean="0"/>
              <a:t>Each sampled point contains</a:t>
            </a:r>
            <a:r>
              <a:rPr lang="en-US" sz="2000" dirty="0" smtClean="0"/>
              <a:t>: </a:t>
            </a:r>
          </a:p>
          <a:p>
            <a:r>
              <a:rPr lang="en-US" sz="2000" dirty="0" smtClean="0"/>
              <a:t>The </a:t>
            </a:r>
            <a:r>
              <a:rPr lang="en-US" sz="2000" dirty="0" smtClean="0"/>
              <a:t>number of mutations of each mutation type (e.g. ACT &gt; </a:t>
            </a:r>
            <a:r>
              <a:rPr lang="en-US" sz="2000" dirty="0" err="1" smtClean="0"/>
              <a:t>AGT</a:t>
            </a:r>
            <a:r>
              <a:rPr lang="en-US" sz="2000" dirty="0" smtClean="0"/>
              <a:t>) in each raw cluster (“aggregated partial signature”, variable “</a:t>
            </a:r>
            <a:r>
              <a:rPr lang="en-US" sz="2000" dirty="0" err="1" smtClean="0"/>
              <a:t>classqq</a:t>
            </a:r>
            <a:r>
              <a:rPr lang="en-US" sz="2000" dirty="0" smtClean="0"/>
              <a:t>”) </a:t>
            </a:r>
          </a:p>
          <a:p>
            <a:r>
              <a:rPr lang="en-US" sz="2000" dirty="0" smtClean="0"/>
              <a:t>The </a:t>
            </a:r>
            <a:r>
              <a:rPr lang="en-US" sz="2000" dirty="0" smtClean="0"/>
              <a:t>number of mutations in each raw cluster in each tumor (proto-exposures / attributions “</a:t>
            </a:r>
            <a:r>
              <a:rPr lang="en-US" sz="2000" dirty="0" err="1" smtClean="0"/>
              <a:t>classnd</a:t>
            </a:r>
            <a:r>
              <a:rPr lang="en-US" sz="2000" dirty="0" smtClean="0"/>
              <a:t>”)</a:t>
            </a:r>
          </a:p>
          <a:p>
            <a:r>
              <a:rPr lang="en-US" sz="2000" dirty="0" smtClean="0"/>
              <a:t>The output is the sampled distributions of these</a:t>
            </a:r>
          </a:p>
          <a:p>
            <a:r>
              <a:rPr lang="en-US" sz="2000" dirty="0" smtClean="0"/>
              <a:t>The pragmatics are that you need to run a burnin</a:t>
            </a:r>
            <a:r>
              <a:rPr lang="en-US" sz="2000" dirty="0"/>
              <a:t> </a:t>
            </a:r>
            <a:r>
              <a:rPr lang="en-US" sz="2000" dirty="0" smtClean="0"/>
              <a:t>of the Gibb’s sampling chain, because the initial guess of the model parameters might be far from the true values</a:t>
            </a:r>
          </a:p>
          <a:p>
            <a:r>
              <a:rPr lang="en-US" sz="2000" dirty="0" smtClean="0"/>
              <a:t>There are diagnostics to help determine when the burnin is sufficient – basically the distributions of the model need to stabilize</a:t>
            </a:r>
          </a:p>
          <a:p>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58</a:t>
            </a:fld>
            <a:endParaRPr lang="en-US"/>
          </a:p>
        </p:txBody>
      </p:sp>
    </p:spTree>
    <p:extLst>
      <p:ext uri="{BB962C8B-B14F-4D97-AF65-F5344CB8AC3E}">
        <p14:creationId xmlns:p14="http://schemas.microsoft.com/office/powerpoint/2010/main" val="3766928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10972800" cy="639762"/>
          </a:xfrm>
        </p:spPr>
        <p:txBody>
          <a:bodyPr/>
          <a:lstStyle/>
          <a:p>
            <a:pPr algn="l"/>
            <a:r>
              <a:rPr lang="en-US" dirty="0" smtClean="0"/>
              <a:t>Diagnostics on burnin</a:t>
            </a: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59</a:t>
            </a:fld>
            <a:endParaRPr lang="en-US"/>
          </a:p>
        </p:txBody>
      </p:sp>
      <p:pic>
        <p:nvPicPr>
          <p:cNvPr id="2" name="Picture 1"/>
          <p:cNvPicPr>
            <a:picLocks noChangeAspect="1"/>
          </p:cNvPicPr>
          <p:nvPr/>
        </p:nvPicPr>
        <p:blipFill rotWithShape="1">
          <a:blip r:embed="rId2"/>
          <a:srcRect l="6589" t="34401" r="32743" b="7318"/>
          <a:stretch/>
        </p:blipFill>
        <p:spPr>
          <a:xfrm>
            <a:off x="1143000" y="2057400"/>
            <a:ext cx="2981739" cy="2908853"/>
          </a:xfrm>
          <a:prstGeom prst="rect">
            <a:avLst/>
          </a:prstGeom>
        </p:spPr>
      </p:pic>
      <p:sp>
        <p:nvSpPr>
          <p:cNvPr id="3" name="TextBox 2"/>
          <p:cNvSpPr txBox="1"/>
          <p:nvPr/>
        </p:nvSpPr>
        <p:spPr>
          <a:xfrm>
            <a:off x="1524000" y="5410200"/>
            <a:ext cx="1751057" cy="369332"/>
          </a:xfrm>
          <a:prstGeom prst="rect">
            <a:avLst/>
          </a:prstGeom>
          <a:noFill/>
        </p:spPr>
        <p:txBody>
          <a:bodyPr wrap="none" rtlCol="0">
            <a:spAutoFit/>
          </a:bodyPr>
          <a:lstStyle/>
          <a:p>
            <a:r>
              <a:rPr lang="en-US" dirty="0" smtClean="0"/>
              <a:t>Burnin iterations</a:t>
            </a:r>
            <a:endParaRPr lang="en-US" dirty="0"/>
          </a:p>
        </p:txBody>
      </p:sp>
      <p:pic>
        <p:nvPicPr>
          <p:cNvPr id="6" name="Picture 5"/>
          <p:cNvPicPr>
            <a:picLocks noChangeAspect="1"/>
          </p:cNvPicPr>
          <p:nvPr/>
        </p:nvPicPr>
        <p:blipFill rotWithShape="1">
          <a:blip r:embed="rId3"/>
          <a:srcRect l="33418" t="34267" r="6589" b="6124"/>
          <a:stretch/>
        </p:blipFill>
        <p:spPr>
          <a:xfrm>
            <a:off x="6019800" y="2057400"/>
            <a:ext cx="2948610" cy="2975114"/>
          </a:xfrm>
          <a:prstGeom prst="rect">
            <a:avLst/>
          </a:prstGeom>
        </p:spPr>
      </p:pic>
      <p:sp>
        <p:nvSpPr>
          <p:cNvPr id="7" name="TextBox 6"/>
          <p:cNvSpPr txBox="1"/>
          <p:nvPr/>
        </p:nvSpPr>
        <p:spPr>
          <a:xfrm>
            <a:off x="6096000" y="5410200"/>
            <a:ext cx="1751057" cy="369332"/>
          </a:xfrm>
          <a:prstGeom prst="rect">
            <a:avLst/>
          </a:prstGeom>
          <a:noFill/>
        </p:spPr>
        <p:txBody>
          <a:bodyPr wrap="none" rtlCol="0">
            <a:spAutoFit/>
          </a:bodyPr>
          <a:lstStyle/>
          <a:p>
            <a:r>
              <a:rPr lang="en-US" dirty="0" smtClean="0"/>
              <a:t>Burnin iterations</a:t>
            </a:r>
            <a:endParaRPr lang="en-US" dirty="0"/>
          </a:p>
        </p:txBody>
      </p:sp>
      <p:sp>
        <p:nvSpPr>
          <p:cNvPr id="8" name="TextBox 7"/>
          <p:cNvSpPr txBox="1"/>
          <p:nvPr/>
        </p:nvSpPr>
        <p:spPr>
          <a:xfrm>
            <a:off x="2514600" y="1524000"/>
            <a:ext cx="660758" cy="461665"/>
          </a:xfrm>
          <a:prstGeom prst="rect">
            <a:avLst/>
          </a:prstGeom>
          <a:noFill/>
        </p:spPr>
        <p:txBody>
          <a:bodyPr wrap="none" rtlCol="0">
            <a:spAutoFit/>
          </a:bodyPr>
          <a:lstStyle/>
          <a:p>
            <a:r>
              <a:rPr lang="en-US" sz="2400" dirty="0" smtClean="0"/>
              <a:t>Bad</a:t>
            </a:r>
            <a:endParaRPr lang="en-US" sz="2400" dirty="0"/>
          </a:p>
        </p:txBody>
      </p:sp>
      <p:sp>
        <p:nvSpPr>
          <p:cNvPr id="9" name="TextBox 8"/>
          <p:cNvSpPr txBox="1"/>
          <p:nvPr/>
        </p:nvSpPr>
        <p:spPr>
          <a:xfrm>
            <a:off x="7162800" y="1447800"/>
            <a:ext cx="864339" cy="461665"/>
          </a:xfrm>
          <a:prstGeom prst="rect">
            <a:avLst/>
          </a:prstGeom>
          <a:noFill/>
        </p:spPr>
        <p:txBody>
          <a:bodyPr wrap="none" rtlCol="0">
            <a:spAutoFit/>
          </a:bodyPr>
          <a:lstStyle/>
          <a:p>
            <a:r>
              <a:rPr lang="en-US" sz="2400" dirty="0" smtClean="0"/>
              <a:t>Good</a:t>
            </a:r>
            <a:endParaRPr lang="en-US" sz="2400" dirty="0"/>
          </a:p>
        </p:txBody>
      </p:sp>
      <p:sp>
        <p:nvSpPr>
          <p:cNvPr id="11" name="Left Brace 10"/>
          <p:cNvSpPr/>
          <p:nvPr/>
        </p:nvSpPr>
        <p:spPr>
          <a:xfrm rot="16200000">
            <a:off x="2057400" y="4343400"/>
            <a:ext cx="533400" cy="1447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6743700" y="4610100"/>
            <a:ext cx="533400" cy="10668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14340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p>
            <a:pPr algn="l"/>
            <a:r>
              <a:rPr lang="en-US" sz="3600" dirty="0" smtClean="0"/>
              <a:t>Why would you want to do signature extraction?</a:t>
            </a:r>
            <a:endParaRPr lang="en-US" sz="3600" dirty="0"/>
          </a:p>
        </p:txBody>
      </p:sp>
      <p:sp>
        <p:nvSpPr>
          <p:cNvPr id="3" name="Content Placeholder 2"/>
          <p:cNvSpPr>
            <a:spLocks noGrp="1"/>
          </p:cNvSpPr>
          <p:nvPr>
            <p:ph idx="1"/>
          </p:nvPr>
        </p:nvSpPr>
        <p:spPr>
          <a:xfrm>
            <a:off x="609600" y="914400"/>
            <a:ext cx="10972800" cy="5410200"/>
          </a:xfrm>
        </p:spPr>
        <p:txBody>
          <a:bodyPr/>
          <a:lstStyle/>
          <a:p>
            <a:r>
              <a:rPr lang="en-US" sz="2000" dirty="0"/>
              <a:t>Many people will actually be more interested in </a:t>
            </a:r>
          </a:p>
          <a:p>
            <a:pPr lvl="1"/>
            <a:r>
              <a:rPr lang="en-US" sz="1800" dirty="0"/>
              <a:t>Assigning known signatures to their spectra</a:t>
            </a:r>
          </a:p>
          <a:p>
            <a:pPr lvl="1"/>
            <a:r>
              <a:rPr lang="en-US" sz="1800" dirty="0"/>
              <a:t>Determining if a specific signature is present or not in a given </a:t>
            </a:r>
            <a:r>
              <a:rPr lang="en-US" sz="1800" dirty="0" err="1"/>
              <a:t>specturm</a:t>
            </a:r>
            <a:endParaRPr lang="en-US" sz="1800" dirty="0"/>
          </a:p>
          <a:p>
            <a:pPr lvl="1"/>
            <a:r>
              <a:rPr lang="en-US" sz="1800" dirty="0"/>
              <a:t>Determining if there a novel signature in their spectra</a:t>
            </a:r>
          </a:p>
          <a:p>
            <a:r>
              <a:rPr lang="en-US" sz="2000" dirty="0" smtClean="0"/>
              <a:t>But, maybe</a:t>
            </a:r>
          </a:p>
          <a:p>
            <a:pPr lvl="1"/>
            <a:r>
              <a:rPr lang="en-US" sz="1800" dirty="0" smtClean="0"/>
              <a:t>You are looking for new signatures in a new or expanded set of spectra</a:t>
            </a:r>
          </a:p>
          <a:p>
            <a:pPr lvl="1"/>
            <a:r>
              <a:rPr lang="en-US" sz="1800" dirty="0" smtClean="0"/>
              <a:t>You think you have an approach for more useful delineation of signatures in existing data or for discovering previously overlooked signatures</a:t>
            </a:r>
          </a:p>
          <a:p>
            <a:pPr lvl="1"/>
            <a:r>
              <a:rPr lang="en-US" sz="1800" dirty="0" smtClean="0"/>
              <a:t>You want to confirm previous extractions</a:t>
            </a:r>
          </a:p>
          <a:p>
            <a:pPr lvl="1"/>
            <a:r>
              <a:rPr lang="en-US" sz="1800" dirty="0" smtClean="0"/>
              <a:t>You have new data and want to take an unbiased look at it before trying to match to previously described signatures</a:t>
            </a:r>
          </a:p>
          <a:p>
            <a:r>
              <a:rPr lang="en-US" sz="2000" dirty="0" smtClean="0"/>
              <a:t>Warning: signature extraction will usually not work well on small sets of spectra</a:t>
            </a:r>
          </a:p>
          <a:p>
            <a:pPr lvl="1"/>
            <a:r>
              <a:rPr lang="en-US" sz="1800" dirty="0" smtClean="0"/>
              <a:t>If you have a new, smallish set if spectra, may want to combine with existing data before doing signature extraction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a:t>
            </a:fld>
            <a:endParaRPr lang="en-US" dirty="0"/>
          </a:p>
        </p:txBody>
      </p:sp>
    </p:spTree>
    <p:extLst>
      <p:ext uri="{BB962C8B-B14F-4D97-AF65-F5344CB8AC3E}">
        <p14:creationId xmlns:p14="http://schemas.microsoft.com/office/powerpoint/2010/main" val="14903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539" t="25121" r="9907" b="10241"/>
          <a:stretch/>
        </p:blipFill>
        <p:spPr>
          <a:xfrm>
            <a:off x="7239000" y="1828800"/>
            <a:ext cx="4041790" cy="3581400"/>
          </a:xfrm>
          <a:prstGeom prst="rect">
            <a:avLst/>
          </a:prstGeom>
        </p:spPr>
      </p:pic>
      <p:sp>
        <p:nvSpPr>
          <p:cNvPr id="2" name="Title 1"/>
          <p:cNvSpPr>
            <a:spLocks noGrp="1"/>
          </p:cNvSpPr>
          <p:nvPr>
            <p:ph type="title"/>
          </p:nvPr>
        </p:nvSpPr>
        <p:spPr>
          <a:xfrm>
            <a:off x="609600" y="274638"/>
            <a:ext cx="9372600" cy="1143000"/>
          </a:xfrm>
        </p:spPr>
        <p:txBody>
          <a:bodyPr/>
          <a:lstStyle/>
          <a:p>
            <a:pPr algn="l"/>
            <a:r>
              <a:rPr lang="en-US" sz="3200" dirty="0" smtClean="0"/>
              <a:t>Part 2 </a:t>
            </a:r>
            <a:r>
              <a:rPr lang="en-US" sz="3200" u="sng" dirty="0" smtClean="0">
                <a:solidFill>
                  <a:srgbClr val="FF0000"/>
                </a:solidFill>
              </a:rPr>
              <a:t>Aligning</a:t>
            </a:r>
            <a:r>
              <a:rPr lang="en-US" sz="3200" dirty="0" smtClean="0"/>
              <a:t> and merging raw clusters to estimate mutational signatures</a:t>
            </a:r>
            <a:endParaRPr lang="en-US" sz="3200" dirty="0"/>
          </a:p>
        </p:txBody>
      </p:sp>
      <p:sp>
        <p:nvSpPr>
          <p:cNvPr id="4" name="Content Placeholder 3"/>
          <p:cNvSpPr>
            <a:spLocks noGrp="1"/>
          </p:cNvSpPr>
          <p:nvPr>
            <p:ph idx="1"/>
          </p:nvPr>
        </p:nvSpPr>
        <p:spPr>
          <a:xfrm>
            <a:off x="609600" y="1600201"/>
            <a:ext cx="6172200" cy="4525963"/>
          </a:xfrm>
        </p:spPr>
        <p:txBody>
          <a:bodyPr/>
          <a:lstStyle/>
          <a:p>
            <a:r>
              <a:rPr lang="en-US" sz="2400" dirty="0" smtClean="0"/>
              <a:t>At each point in Gibb’s sampling chain the number of raw clusters (“aggregated partial spectra”) can vary</a:t>
            </a:r>
          </a:p>
          <a:p>
            <a:r>
              <a:rPr lang="en-US" sz="2400" dirty="0" smtClean="0"/>
              <a:t>Therefore the raw clusters have to be aligned along the sampling chain, i.e. raw cluster 23 has to be the same at each sampled point in the chain</a:t>
            </a:r>
          </a:p>
          <a:p>
            <a:r>
              <a:rPr lang="en-US" sz="2400" dirty="0" smtClean="0"/>
              <a:t>Sometimes clusters appear and disappear along the chain</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60</a:t>
            </a:fld>
            <a:endParaRPr lang="en-US"/>
          </a:p>
        </p:txBody>
      </p:sp>
    </p:spTree>
    <p:extLst>
      <p:ext uri="{BB962C8B-B14F-4D97-AF65-F5344CB8AC3E}">
        <p14:creationId xmlns:p14="http://schemas.microsoft.com/office/powerpoint/2010/main" val="10752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144000" cy="1143000"/>
          </a:xfrm>
        </p:spPr>
        <p:txBody>
          <a:bodyPr/>
          <a:lstStyle/>
          <a:p>
            <a:pPr algn="l"/>
            <a:r>
              <a:rPr lang="en-US" sz="3200" dirty="0" smtClean="0"/>
              <a:t>Part 2 Aligning and </a:t>
            </a:r>
            <a:r>
              <a:rPr lang="en-US" sz="3200" u="sng" dirty="0" smtClean="0">
                <a:solidFill>
                  <a:srgbClr val="FF0000"/>
                </a:solidFill>
              </a:rPr>
              <a:t>merging</a:t>
            </a:r>
            <a:r>
              <a:rPr lang="en-US" sz="3200" dirty="0" smtClean="0"/>
              <a:t> raw clusters to estimate mutational signatures</a:t>
            </a:r>
            <a:endParaRPr lang="en-US" sz="3200" dirty="0"/>
          </a:p>
        </p:txBody>
      </p:sp>
      <p:sp>
        <p:nvSpPr>
          <p:cNvPr id="6" name="Content Placeholder 5"/>
          <p:cNvSpPr>
            <a:spLocks noGrp="1"/>
          </p:cNvSpPr>
          <p:nvPr>
            <p:ph idx="1"/>
          </p:nvPr>
        </p:nvSpPr>
        <p:spPr/>
        <p:txBody>
          <a:bodyPr/>
          <a:lstStyle/>
          <a:p>
            <a:r>
              <a:rPr lang="en-US" dirty="0" smtClean="0"/>
              <a:t>There can be multiple independent sampling chains (e.g. run on different cores); clusters need to be merged across chains</a:t>
            </a:r>
          </a:p>
          <a:p>
            <a:r>
              <a:rPr lang="en-US" dirty="0" smtClean="0"/>
              <a:t>Then very similar clusters still need to be merged</a:t>
            </a:r>
          </a:p>
          <a:p>
            <a:r>
              <a:rPr lang="en-US" dirty="0" smtClean="0"/>
              <a:t>Some merged raw clusters are “noise” and are relegated to “signature 0”</a:t>
            </a: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61</a:t>
            </a:fld>
            <a:endParaRPr lang="en-US"/>
          </a:p>
        </p:txBody>
      </p:sp>
    </p:spTree>
    <p:extLst>
      <p:ext uri="{BB962C8B-B14F-4D97-AF65-F5344CB8AC3E}">
        <p14:creationId xmlns:p14="http://schemas.microsoft.com/office/powerpoint/2010/main" val="12232243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9372600" cy="1935162"/>
          </a:xfrm>
        </p:spPr>
        <p:txBody>
          <a:bodyPr/>
          <a:lstStyle/>
          <a:p>
            <a:pPr algn="l"/>
            <a:r>
              <a:rPr lang="en-US" sz="2400" dirty="0" smtClean="0"/>
              <a:t>Allocation of mutations to signature (“component”) 0 seems to needs </a:t>
            </a:r>
            <a:r>
              <a:rPr lang="en-US" sz="2400" dirty="0" smtClean="0"/>
              <a:t>work; thi</a:t>
            </a:r>
            <a:r>
              <a:rPr lang="en-US" sz="2400" dirty="0" smtClean="0"/>
              <a:t>s seems to affect attribution, but not the accuracy of extracted signatures</a:t>
            </a:r>
            <a:br>
              <a:rPr lang="en-US" sz="2400" dirty="0" smtClean="0"/>
            </a:br>
            <a:r>
              <a:rPr lang="en-US" sz="2400" dirty="0"/>
              <a:t/>
            </a:r>
            <a:br>
              <a:rPr lang="en-US" sz="2400" dirty="0"/>
            </a:br>
            <a:r>
              <a:rPr lang="en-US" sz="2400" dirty="0" smtClean="0"/>
              <a:t>We think we can fix this</a:t>
            </a: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62</a:t>
            </a:fld>
            <a:endParaRPr lang="en-US"/>
          </a:p>
        </p:txBody>
      </p:sp>
      <p:pic>
        <p:nvPicPr>
          <p:cNvPr id="4" name="Picture 3"/>
          <p:cNvPicPr>
            <a:picLocks noChangeAspect="1"/>
          </p:cNvPicPr>
          <p:nvPr/>
        </p:nvPicPr>
        <p:blipFill rotWithShape="1">
          <a:blip r:embed="rId2"/>
          <a:srcRect l="5825" t="33913" r="13344" b="3575"/>
          <a:stretch/>
        </p:blipFill>
        <p:spPr>
          <a:xfrm>
            <a:off x="609600" y="2057400"/>
            <a:ext cx="4392511" cy="4267200"/>
          </a:xfrm>
          <a:prstGeom prst="rect">
            <a:avLst/>
          </a:prstGeom>
        </p:spPr>
      </p:pic>
      <p:pic>
        <p:nvPicPr>
          <p:cNvPr id="5" name="Picture 4"/>
          <p:cNvPicPr>
            <a:picLocks noChangeAspect="1"/>
          </p:cNvPicPr>
          <p:nvPr/>
        </p:nvPicPr>
        <p:blipFill rotWithShape="1">
          <a:blip r:embed="rId3"/>
          <a:srcRect l="5750" t="22222" r="11419" b="6956"/>
          <a:stretch/>
        </p:blipFill>
        <p:spPr>
          <a:xfrm>
            <a:off x="5410200" y="2133600"/>
            <a:ext cx="4648200" cy="4277628"/>
          </a:xfrm>
          <a:prstGeom prst="rect">
            <a:avLst/>
          </a:prstGeom>
        </p:spPr>
      </p:pic>
      <p:sp>
        <p:nvSpPr>
          <p:cNvPr id="6" name="TextBox 5"/>
          <p:cNvSpPr txBox="1"/>
          <p:nvPr/>
        </p:nvSpPr>
        <p:spPr>
          <a:xfrm>
            <a:off x="6400800" y="4800600"/>
            <a:ext cx="660758" cy="461665"/>
          </a:xfrm>
          <a:prstGeom prst="rect">
            <a:avLst/>
          </a:prstGeom>
          <a:noFill/>
        </p:spPr>
        <p:txBody>
          <a:bodyPr wrap="square" rtlCol="0">
            <a:spAutoFit/>
          </a:bodyPr>
          <a:lstStyle/>
          <a:p>
            <a:r>
              <a:rPr lang="en-US" sz="2400" dirty="0" smtClean="0"/>
              <a:t>Bad</a:t>
            </a:r>
            <a:endParaRPr lang="en-US" sz="2400" dirty="0"/>
          </a:p>
        </p:txBody>
      </p:sp>
      <p:sp>
        <p:nvSpPr>
          <p:cNvPr id="7" name="TextBox 6"/>
          <p:cNvSpPr txBox="1"/>
          <p:nvPr/>
        </p:nvSpPr>
        <p:spPr>
          <a:xfrm>
            <a:off x="1219200" y="4724400"/>
            <a:ext cx="864339" cy="461665"/>
          </a:xfrm>
          <a:prstGeom prst="rect">
            <a:avLst/>
          </a:prstGeom>
          <a:noFill/>
        </p:spPr>
        <p:txBody>
          <a:bodyPr wrap="none" rtlCol="0">
            <a:spAutoFit/>
          </a:bodyPr>
          <a:lstStyle/>
          <a:p>
            <a:r>
              <a:rPr lang="en-US" sz="2400" dirty="0" smtClean="0"/>
              <a:t>Good</a:t>
            </a:r>
            <a:endParaRPr lang="en-US" sz="2400" dirty="0"/>
          </a:p>
        </p:txBody>
      </p:sp>
      <p:sp>
        <p:nvSpPr>
          <p:cNvPr id="8" name="Oval 7"/>
          <p:cNvSpPr/>
          <p:nvPr/>
        </p:nvSpPr>
        <p:spPr>
          <a:xfrm>
            <a:off x="1143000" y="5181600"/>
            <a:ext cx="4572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67400" y="3352800"/>
            <a:ext cx="4572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rot="16200000">
            <a:off x="4262502" y="3662297"/>
            <a:ext cx="2207527" cy="369332"/>
          </a:xfrm>
          <a:prstGeom prst="rect">
            <a:avLst/>
          </a:prstGeom>
          <a:solidFill>
            <a:schemeClr val="bg1"/>
          </a:solidFill>
        </p:spPr>
        <p:txBody>
          <a:bodyPr wrap="none" rtlCol="0">
            <a:spAutoFit/>
          </a:bodyPr>
          <a:lstStyle/>
          <a:p>
            <a:r>
              <a:rPr lang="en-US" dirty="0" smtClean="0"/>
              <a:t>Number of mutations</a:t>
            </a:r>
            <a:endParaRPr lang="en-US" dirty="0"/>
          </a:p>
        </p:txBody>
      </p:sp>
      <p:sp>
        <p:nvSpPr>
          <p:cNvPr id="11" name="TextBox 10"/>
          <p:cNvSpPr txBox="1"/>
          <p:nvPr/>
        </p:nvSpPr>
        <p:spPr>
          <a:xfrm rot="16200000">
            <a:off x="-538098" y="3586097"/>
            <a:ext cx="2207527" cy="369332"/>
          </a:xfrm>
          <a:prstGeom prst="rect">
            <a:avLst/>
          </a:prstGeom>
          <a:solidFill>
            <a:schemeClr val="bg1"/>
          </a:solidFill>
        </p:spPr>
        <p:txBody>
          <a:bodyPr wrap="none" rtlCol="0">
            <a:spAutoFit/>
          </a:bodyPr>
          <a:lstStyle/>
          <a:p>
            <a:r>
              <a:rPr lang="en-US" dirty="0" smtClean="0"/>
              <a:t>Number of mutations</a:t>
            </a:r>
            <a:endParaRPr lang="en-US" dirty="0"/>
          </a:p>
        </p:txBody>
      </p:sp>
      <p:sp>
        <p:nvSpPr>
          <p:cNvPr id="12" name="TextBox 11"/>
          <p:cNvSpPr txBox="1"/>
          <p:nvPr/>
        </p:nvSpPr>
        <p:spPr>
          <a:xfrm>
            <a:off x="1828800" y="6096000"/>
            <a:ext cx="3074303" cy="369332"/>
          </a:xfrm>
          <a:prstGeom prst="rect">
            <a:avLst/>
          </a:prstGeom>
          <a:solidFill>
            <a:schemeClr val="bg1"/>
          </a:solidFill>
        </p:spPr>
        <p:txBody>
          <a:bodyPr wrap="none" rtlCol="0">
            <a:spAutoFit/>
          </a:bodyPr>
          <a:lstStyle/>
          <a:p>
            <a:r>
              <a:rPr lang="en-US" dirty="0" smtClean="0"/>
              <a:t>Extracted mutational signature</a:t>
            </a:r>
            <a:endParaRPr lang="en-US" dirty="0"/>
          </a:p>
        </p:txBody>
      </p:sp>
      <p:sp>
        <p:nvSpPr>
          <p:cNvPr id="13" name="TextBox 12"/>
          <p:cNvSpPr txBox="1"/>
          <p:nvPr/>
        </p:nvSpPr>
        <p:spPr>
          <a:xfrm>
            <a:off x="6629400" y="6096000"/>
            <a:ext cx="3074303" cy="369332"/>
          </a:xfrm>
          <a:prstGeom prst="rect">
            <a:avLst/>
          </a:prstGeom>
          <a:solidFill>
            <a:schemeClr val="bg1"/>
          </a:solidFill>
        </p:spPr>
        <p:txBody>
          <a:bodyPr wrap="none" rtlCol="0">
            <a:spAutoFit/>
          </a:bodyPr>
          <a:lstStyle/>
          <a:p>
            <a:r>
              <a:rPr lang="en-US" dirty="0" smtClean="0"/>
              <a:t>Extracted mutational signature</a:t>
            </a:r>
            <a:endParaRPr lang="en-US" dirty="0"/>
          </a:p>
        </p:txBody>
      </p:sp>
    </p:spTree>
    <p:extLst>
      <p:ext uri="{BB962C8B-B14F-4D97-AF65-F5344CB8AC3E}">
        <p14:creationId xmlns:p14="http://schemas.microsoft.com/office/powerpoint/2010/main" val="24181572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839200" cy="1143000"/>
          </a:xfrm>
        </p:spPr>
        <p:txBody>
          <a:bodyPr/>
          <a:lstStyle/>
          <a:p>
            <a:pPr algn="l"/>
            <a:r>
              <a:rPr lang="en-US" sz="3600" dirty="0" smtClean="0"/>
              <a:t>In synthetic data, often, except signature 0, all signatures very close to ground truth</a:t>
            </a:r>
            <a:endParaRPr lang="en-US" sz="36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63</a:t>
            </a:fld>
            <a:endParaRPr lang="en-US" dirty="0"/>
          </a:p>
        </p:txBody>
      </p:sp>
      <p:pic>
        <p:nvPicPr>
          <p:cNvPr id="4" name="Picture 3"/>
          <p:cNvPicPr>
            <a:picLocks noChangeAspect="1"/>
          </p:cNvPicPr>
          <p:nvPr/>
        </p:nvPicPr>
        <p:blipFill rotWithShape="1">
          <a:blip r:embed="rId2"/>
          <a:srcRect l="26087" t="17665" r="25924" b="3897"/>
          <a:stretch/>
        </p:blipFill>
        <p:spPr>
          <a:xfrm>
            <a:off x="1143000" y="1524000"/>
            <a:ext cx="5850835" cy="5247860"/>
          </a:xfrm>
          <a:prstGeom prst="rect">
            <a:avLst/>
          </a:prstGeom>
        </p:spPr>
      </p:pic>
      <p:sp>
        <p:nvSpPr>
          <p:cNvPr id="5" name="TextBox 4"/>
          <p:cNvSpPr txBox="1"/>
          <p:nvPr/>
        </p:nvSpPr>
        <p:spPr>
          <a:xfrm>
            <a:off x="7543800" y="2743200"/>
            <a:ext cx="4038600" cy="646331"/>
          </a:xfrm>
          <a:prstGeom prst="rect">
            <a:avLst/>
          </a:prstGeom>
          <a:noFill/>
        </p:spPr>
        <p:txBody>
          <a:bodyPr wrap="square" rtlCol="0">
            <a:spAutoFit/>
          </a:bodyPr>
          <a:lstStyle/>
          <a:p>
            <a:r>
              <a:rPr lang="en-US" dirty="0" smtClean="0"/>
              <a:t>Signature 0, a mixture of ground truth signatures SBS1, SBS5, </a:t>
            </a:r>
            <a:r>
              <a:rPr lang="en-US" dirty="0" err="1" smtClean="0"/>
              <a:t>SBS17a</a:t>
            </a:r>
            <a:r>
              <a:rPr lang="en-US" dirty="0" smtClean="0"/>
              <a:t>, </a:t>
            </a:r>
            <a:r>
              <a:rPr lang="en-US" dirty="0" err="1" smtClean="0"/>
              <a:t>SBS17b</a:t>
            </a:r>
            <a:endParaRPr lang="en-US" dirty="0"/>
          </a:p>
        </p:txBody>
      </p:sp>
      <p:sp>
        <p:nvSpPr>
          <p:cNvPr id="6" name="Right Arrow 5"/>
          <p:cNvSpPr/>
          <p:nvPr/>
        </p:nvSpPr>
        <p:spPr>
          <a:xfrm flipH="1">
            <a:off x="6934200" y="28956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flipH="1">
            <a:off x="6934200" y="1905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1905000"/>
            <a:ext cx="4038600" cy="369332"/>
          </a:xfrm>
          <a:prstGeom prst="rect">
            <a:avLst/>
          </a:prstGeom>
          <a:noFill/>
        </p:spPr>
        <p:txBody>
          <a:bodyPr wrap="square" rtlCol="0">
            <a:spAutoFit/>
          </a:bodyPr>
          <a:lstStyle/>
          <a:p>
            <a:r>
              <a:rPr lang="en-US" dirty="0" smtClean="0"/>
              <a:t>Nearly perfect extraction of SBS3</a:t>
            </a:r>
            <a:endParaRPr lang="en-US" dirty="0"/>
          </a:p>
        </p:txBody>
      </p:sp>
      <p:sp>
        <p:nvSpPr>
          <p:cNvPr id="10" name="TextBox 9"/>
          <p:cNvSpPr txBox="1"/>
          <p:nvPr/>
        </p:nvSpPr>
        <p:spPr>
          <a:xfrm>
            <a:off x="7467600" y="4876800"/>
            <a:ext cx="4038600" cy="646331"/>
          </a:xfrm>
          <a:prstGeom prst="rect">
            <a:avLst/>
          </a:prstGeom>
          <a:noFill/>
        </p:spPr>
        <p:txBody>
          <a:bodyPr wrap="square" rtlCol="0">
            <a:spAutoFit/>
          </a:bodyPr>
          <a:lstStyle/>
          <a:p>
            <a:r>
              <a:rPr lang="en-US" dirty="0" smtClean="0"/>
              <a:t>Nearly perfect extractions of SBS5, </a:t>
            </a:r>
            <a:r>
              <a:rPr lang="en-US" dirty="0" err="1" smtClean="0"/>
              <a:t>SBS8</a:t>
            </a:r>
            <a:r>
              <a:rPr lang="en-US" dirty="0" smtClean="0"/>
              <a:t>, SBS9</a:t>
            </a:r>
            <a:endParaRPr lang="en-US" dirty="0"/>
          </a:p>
        </p:txBody>
      </p:sp>
      <p:sp>
        <p:nvSpPr>
          <p:cNvPr id="11" name="Right Brace 10"/>
          <p:cNvSpPr/>
          <p:nvPr/>
        </p:nvSpPr>
        <p:spPr>
          <a:xfrm>
            <a:off x="7086600" y="3810000"/>
            <a:ext cx="304800" cy="2819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029012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525000" cy="1630362"/>
          </a:xfrm>
        </p:spPr>
        <p:txBody>
          <a:bodyPr/>
          <a:lstStyle/>
          <a:p>
            <a:pPr algn="l"/>
            <a:r>
              <a:rPr lang="en-US" sz="2800" dirty="0" smtClean="0"/>
              <a:t>Component 0 </a:t>
            </a:r>
            <a:r>
              <a:rPr lang="en-US" sz="2800" dirty="0" smtClean="0"/>
              <a:t>contains a mixture of ground truth signatures partly because of </a:t>
            </a:r>
            <a:r>
              <a:rPr lang="en-US" sz="2800" dirty="0" smtClean="0"/>
              <a:t>raw </a:t>
            </a:r>
            <a:r>
              <a:rPr lang="en-US" sz="2800" dirty="0" smtClean="0"/>
              <a:t>clusters (“aggregated partial spectra”) in the sampling chain that represent mixtures of ground truth signatures</a:t>
            </a: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64</a:t>
            </a:fld>
            <a:endParaRPr lang="en-US" dirty="0"/>
          </a:p>
        </p:txBody>
      </p:sp>
      <p:pic>
        <p:nvPicPr>
          <p:cNvPr id="4" name="Picture 3"/>
          <p:cNvPicPr>
            <a:picLocks noChangeAspect="1"/>
          </p:cNvPicPr>
          <p:nvPr/>
        </p:nvPicPr>
        <p:blipFill rotWithShape="1">
          <a:blip r:embed="rId2"/>
          <a:srcRect l="19192" t="19047" r="15149" b="43578"/>
          <a:stretch/>
        </p:blipFill>
        <p:spPr>
          <a:xfrm>
            <a:off x="685800" y="2362200"/>
            <a:ext cx="5362728" cy="3886200"/>
          </a:xfrm>
          <a:prstGeom prst="rect">
            <a:avLst/>
          </a:prstGeom>
        </p:spPr>
      </p:pic>
      <p:pic>
        <p:nvPicPr>
          <p:cNvPr id="5" name="Picture 4"/>
          <p:cNvPicPr>
            <a:picLocks noChangeAspect="1"/>
          </p:cNvPicPr>
          <p:nvPr/>
        </p:nvPicPr>
        <p:blipFill rotWithShape="1">
          <a:blip r:embed="rId2"/>
          <a:srcRect l="19192" t="58913" r="15149" b="4250"/>
          <a:stretch/>
        </p:blipFill>
        <p:spPr>
          <a:xfrm>
            <a:off x="6096000" y="2286000"/>
            <a:ext cx="5440938" cy="3886200"/>
          </a:xfrm>
          <a:prstGeom prst="rect">
            <a:avLst/>
          </a:prstGeom>
        </p:spPr>
      </p:pic>
    </p:spTree>
    <p:extLst>
      <p:ext uri="{BB962C8B-B14F-4D97-AF65-F5344CB8AC3E}">
        <p14:creationId xmlns:p14="http://schemas.microsoft.com/office/powerpoint/2010/main" val="17764991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10972800" cy="715962"/>
          </a:xfrm>
        </p:spPr>
        <p:txBody>
          <a:bodyPr/>
          <a:lstStyle/>
          <a:p>
            <a:pPr algn="l"/>
            <a:r>
              <a:rPr lang="en-US" sz="4000" dirty="0" smtClean="0"/>
              <a:t>Summary on data mining</a:t>
            </a:r>
            <a:endParaRPr lang="en-US" sz="4000" dirty="0"/>
          </a:p>
        </p:txBody>
      </p:sp>
      <p:sp>
        <p:nvSpPr>
          <p:cNvPr id="4" name="Content Placeholder 3"/>
          <p:cNvSpPr>
            <a:spLocks noGrp="1"/>
          </p:cNvSpPr>
          <p:nvPr>
            <p:ph idx="1"/>
          </p:nvPr>
        </p:nvSpPr>
        <p:spPr>
          <a:xfrm>
            <a:off x="533400" y="838200"/>
            <a:ext cx="10972800" cy="4906964"/>
          </a:xfrm>
        </p:spPr>
        <p:txBody>
          <a:bodyPr/>
          <a:lstStyle/>
          <a:p>
            <a:r>
              <a:rPr lang="en-US" sz="2400" dirty="0" smtClean="0"/>
              <a:t>Data mining for signature discovery (extraction) still evolving</a:t>
            </a:r>
          </a:p>
          <a:p>
            <a:pPr lvl="1"/>
            <a:r>
              <a:rPr lang="en-US" sz="2000" dirty="0" smtClean="0"/>
              <a:t>We looked at two examples, SigProfilerExtractor and HDP</a:t>
            </a:r>
          </a:p>
          <a:p>
            <a:pPr lvl="1"/>
            <a:r>
              <a:rPr lang="en-US" sz="2000" dirty="0" smtClean="0"/>
              <a:t>Both share some of the same issues, including the possibility of incomplete separation of signatures, over-separation of signatures (“over splitting”), and the related issue of determining the number of signatures</a:t>
            </a:r>
          </a:p>
          <a:p>
            <a:pPr lvl="1"/>
            <a:r>
              <a:rPr lang="en-US" sz="2000" dirty="0" smtClean="0"/>
              <a:t>Both require dealing </a:t>
            </a:r>
            <a:r>
              <a:rPr lang="en-US" sz="2000" dirty="0" smtClean="0"/>
              <a:t>with some </a:t>
            </a:r>
            <a:r>
              <a:rPr lang="en-US" sz="2000" dirty="0" smtClean="0"/>
              <a:t>obvious and some not-so-obvious tuning parameters</a:t>
            </a:r>
          </a:p>
          <a:p>
            <a:r>
              <a:rPr lang="en-US" sz="2400" dirty="0" smtClean="0"/>
              <a:t>Often researchers might be interested in more specific questions, such as</a:t>
            </a:r>
          </a:p>
          <a:p>
            <a:pPr lvl="1"/>
            <a:r>
              <a:rPr lang="en-US" sz="2000" dirty="0" smtClean="0">
                <a:solidFill>
                  <a:schemeClr val="accent1"/>
                </a:solidFill>
              </a:rPr>
              <a:t>What known signatures are present in a set of spectra and how many mutations does each account for?</a:t>
            </a:r>
          </a:p>
          <a:p>
            <a:pPr lvl="1"/>
            <a:r>
              <a:rPr lang="en-US" sz="2000" dirty="0" smtClean="0"/>
              <a:t>Are there novel signatures in a set of spectra?</a:t>
            </a:r>
          </a:p>
          <a:p>
            <a:pPr lvl="1"/>
            <a:r>
              <a:rPr lang="en-US" sz="2000" dirty="0" smtClean="0"/>
              <a:t>Is a given signature present or absent in each of a set of set spectra?</a:t>
            </a:r>
            <a:endParaRPr lang="en-US" sz="1800" dirty="0" smtClean="0"/>
          </a:p>
          <a:p>
            <a:r>
              <a:rPr lang="en-US" sz="2400" dirty="0" smtClean="0"/>
              <a:t>“Attribution” of known signatures (blue question above) is not well studied </a:t>
            </a:r>
            <a:endParaRPr lang="en-US" sz="2800" dirty="0" smtClean="0"/>
          </a:p>
          <a:p>
            <a:pPr lvl="1"/>
            <a:endParaRPr lang="en-US" sz="20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65</a:t>
            </a:fld>
            <a:endParaRPr lang="en-US" dirty="0"/>
          </a:p>
        </p:txBody>
      </p:sp>
    </p:spTree>
    <p:extLst>
      <p:ext uri="{BB962C8B-B14F-4D97-AF65-F5344CB8AC3E}">
        <p14:creationId xmlns:p14="http://schemas.microsoft.com/office/powerpoint/2010/main" val="41207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9800"/>
            <a:ext cx="10972800" cy="1143000"/>
          </a:xfrm>
        </p:spPr>
        <p:txBody>
          <a:bodyPr/>
          <a:lstStyle/>
          <a:p>
            <a:r>
              <a:rPr lang="en-US" dirty="0" smtClean="0"/>
              <a:t>Signature extraction – orientation</a:t>
            </a: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7</a:t>
            </a:fld>
            <a:endParaRPr lang="en-US" dirty="0"/>
          </a:p>
        </p:txBody>
      </p:sp>
    </p:spTree>
    <p:extLst>
      <p:ext uri="{BB962C8B-B14F-4D97-AF65-F5344CB8AC3E}">
        <p14:creationId xmlns:p14="http://schemas.microsoft.com/office/powerpoint/2010/main" val="3786805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smtClean="0"/>
              <a:t>Sometimes a spectrum is dominated by 1 signature</a:t>
            </a:r>
            <a:br>
              <a:rPr lang="en-US" sz="2400" dirty="0" smtClean="0"/>
            </a:br>
            <a:r>
              <a:rPr lang="en-US" sz="2400" dirty="0" smtClean="0"/>
              <a:t>(Herbal medicine aristolochic acid mutations in multiple cancer types)</a:t>
            </a:r>
            <a:endParaRPr lang="en-US" sz="2400" dirty="0"/>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smtClean="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smtClean="0"/>
              <a:t>Bile duct</a:t>
            </a:r>
            <a:endParaRPr lang="en-US" sz="2000" dirty="0"/>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smtClean="0"/>
              <a:t>Liver</a:t>
            </a:r>
            <a:endParaRPr lang="en-US" sz="2000" dirty="0"/>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smtClean="0"/>
              <a:t>Poon et al., 2013 and subsequent data (liver - hepatocellular carcinoma [HCC])</a:t>
            </a:r>
          </a:p>
          <a:p>
            <a:r>
              <a:rPr lang="en-US" sz="1600" dirty="0" smtClean="0"/>
              <a:t>Zou et al., 2015, Jusakul et al., 2017 (bile duct carcinoma)</a:t>
            </a:r>
          </a:p>
          <a:p>
            <a:r>
              <a:rPr lang="en-US" sz="1600" dirty="0" err="1" smtClean="0"/>
              <a:t>Scelo</a:t>
            </a:r>
            <a:r>
              <a:rPr lang="en-US" sz="1600" dirty="0"/>
              <a:t> et al., </a:t>
            </a:r>
            <a:r>
              <a:rPr lang="en-US" sz="1600" dirty="0" smtClean="0"/>
              <a:t>2014, </a:t>
            </a:r>
            <a:r>
              <a:rPr lang="en-US" sz="1600" dirty="0" err="1" smtClean="0"/>
              <a:t>Jelakovic</a:t>
            </a:r>
            <a:r>
              <a:rPr lang="en-US" sz="1600" dirty="0" smtClean="0"/>
              <a:t> et al., 2014 (kidney/renal cell carcinoma)</a:t>
            </a:r>
          </a:p>
          <a:p>
            <a:r>
              <a:rPr lang="en-US" sz="1600" dirty="0" smtClean="0"/>
              <a:t>Poon et al., 2013, Hoang et al., 2013, many others (upper tract urothelial carcinoma)</a:t>
            </a:r>
          </a:p>
          <a:p>
            <a:r>
              <a:rPr lang="en-US" sz="1600" dirty="0" smtClean="0"/>
              <a:t>Poon et al., 2015, others (bladder urothelial carcinoma)</a:t>
            </a:r>
            <a:endParaRPr lang="en-US" sz="1600" dirty="0"/>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smtClean="0"/>
              <a:t>Kidney</a:t>
            </a:r>
            <a:endParaRPr lang="en-US" sz="2000" dirty="0"/>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smtClean="0"/>
              <a:t>Bladder</a:t>
            </a:r>
            <a:endParaRPr lang="en-US" sz="2000" dirty="0"/>
          </a:p>
        </p:txBody>
      </p:sp>
    </p:spTree>
    <p:extLst>
      <p:ext uri="{BB962C8B-B14F-4D97-AF65-F5344CB8AC3E}">
        <p14:creationId xmlns:p14="http://schemas.microsoft.com/office/powerpoint/2010/main" val="3437272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487362"/>
          </a:xfrm>
        </p:spPr>
        <p:txBody>
          <a:bodyPr/>
          <a:lstStyle/>
          <a:p>
            <a:pPr algn="l"/>
            <a:r>
              <a:rPr lang="en-US" sz="2800" dirty="0" smtClean="0"/>
              <a:t>More often spectra are sums of the effects of multiple signatures</a:t>
            </a:r>
            <a:endParaRPr lang="en-US" sz="28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a:t>
            </a:fld>
            <a:endParaRPr lang="en-US" dirty="0"/>
          </a:p>
        </p:txBody>
      </p:sp>
      <p:pic>
        <p:nvPicPr>
          <p:cNvPr id="5" name="Picture 4"/>
          <p:cNvPicPr>
            <a:picLocks noChangeAspect="1"/>
          </p:cNvPicPr>
          <p:nvPr/>
        </p:nvPicPr>
        <p:blipFill rotWithShape="1">
          <a:blip r:embed="rId2"/>
          <a:srcRect l="18191" t="21491" r="2504" b="11891"/>
          <a:stretch/>
        </p:blipFill>
        <p:spPr>
          <a:xfrm>
            <a:off x="2175468" y="838200"/>
            <a:ext cx="5368332" cy="5741045"/>
          </a:xfrm>
          <a:prstGeom prst="rect">
            <a:avLst/>
          </a:prstGeom>
        </p:spPr>
      </p:pic>
      <p:sp>
        <p:nvSpPr>
          <p:cNvPr id="6" name="TextBox 5"/>
          <p:cNvSpPr txBox="1"/>
          <p:nvPr/>
        </p:nvSpPr>
        <p:spPr>
          <a:xfrm>
            <a:off x="3230114" y="609600"/>
            <a:ext cx="4083169" cy="584775"/>
          </a:xfrm>
          <a:prstGeom prst="rect">
            <a:avLst/>
          </a:prstGeom>
          <a:solidFill>
            <a:schemeClr val="bg1"/>
          </a:solidFill>
        </p:spPr>
        <p:txBody>
          <a:bodyPr wrap="none" rtlCol="0">
            <a:spAutoFit/>
          </a:bodyPr>
          <a:lstStyle/>
          <a:p>
            <a:pPr algn="ctr"/>
            <a:r>
              <a:rPr lang="en-US" sz="1600" dirty="0" smtClean="0"/>
              <a:t>Lung adenocarcinoma</a:t>
            </a:r>
          </a:p>
          <a:p>
            <a:r>
              <a:rPr lang="en-US" sz="1600" dirty="0" smtClean="0"/>
              <a:t>C&gt;A       C&gt;G        C&gt;T          T&gt;A         T&gt;C        T&gt;G</a:t>
            </a:r>
            <a:endParaRPr lang="en-US" sz="1600" dirty="0"/>
          </a:p>
        </p:txBody>
      </p:sp>
    </p:spTree>
    <p:extLst>
      <p:ext uri="{BB962C8B-B14F-4D97-AF65-F5344CB8AC3E}">
        <p14:creationId xmlns:p14="http://schemas.microsoft.com/office/powerpoint/2010/main" val="3110773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57176</TotalTime>
  <Words>4057</Words>
  <Application>Microsoft Office PowerPoint</Application>
  <PresentationFormat>Widescreen</PresentationFormat>
  <Paragraphs>498</Paragraphs>
  <Slides>65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宋体</vt:lpstr>
      <vt:lpstr>Arial</vt:lpstr>
      <vt:lpstr>Calibri</vt:lpstr>
      <vt:lpstr>Cambria Math</vt:lpstr>
      <vt:lpstr>Times New Roman</vt:lpstr>
      <vt:lpstr>Office Theme</vt:lpstr>
      <vt:lpstr>Lecture 2 Machine learning and computational analysis July 11, 12 (1.5 hours)</vt:lpstr>
      <vt:lpstr>PowerPoint Presentation</vt:lpstr>
      <vt:lpstr>What questions do we want to answer?</vt:lpstr>
      <vt:lpstr>What questions to we want to answer?</vt:lpstr>
      <vt:lpstr>Why would you want to do signature extraction?</vt:lpstr>
      <vt:lpstr>Why would you want to do signature extraction?</vt:lpstr>
      <vt:lpstr>Signature extraction – orientation</vt:lpstr>
      <vt:lpstr>Sometimes a spectrum is dominated by 1 signature (Herbal medicine aristolochic acid mutations in multiple cancer types)</vt:lpstr>
      <vt:lpstr>More often spectra are sums of the effects of multiple signatures</vt:lpstr>
      <vt:lpstr>We can tease apart signatures in large sets of spectra by data mining</vt:lpstr>
      <vt:lpstr>PowerPoint Presentation</vt:lpstr>
      <vt:lpstr>Synthetic data from SynSigGen package</vt:lpstr>
      <vt:lpstr>Synthetic data set mimicking pancreatic adenocarcinomas</vt:lpstr>
      <vt:lpstr>Synthetic data set mimicking pancreatic adenocarcinomas, exposures</vt:lpstr>
      <vt:lpstr>Signature extraction (discovery) Approaches based on  Non-negative Matrix Factorization (NMF)</vt:lpstr>
      <vt:lpstr>Many techniques for extraction are based on   non negative matrix factorization (NMF)</vt:lpstr>
      <vt:lpstr>Many techniques for mutational signature extraction are based on non negative matrix factorization (NMF)</vt:lpstr>
      <vt:lpstr>General observations on NMF</vt:lpstr>
      <vt:lpstr>NMF case study: SigProfilerExtractor</vt:lpstr>
      <vt:lpstr>SigProfilerExtractor runs NMFs over multiple iterations of bootstrapped data</vt:lpstr>
      <vt:lpstr>(Review) Signatures in synthetic data mimicking pancreatic adenocarcinomas</vt:lpstr>
      <vt:lpstr>(Review) Synthetic data set mimicking pancreatic adenocarcinomas, exposures (attributions) to signatures</vt:lpstr>
      <vt:lpstr>SigProfilerExtractor: Selecting the number of signatures</vt:lpstr>
      <vt:lpstr>Most extracted signatures good match to ground truth (6 of 11 shown)</vt:lpstr>
      <vt:lpstr>Most extracted signatures good match to ground truth (6 of 11 shown)</vt:lpstr>
      <vt:lpstr>Known issues with approaches based on non-negative matrix factorization (NMF)</vt:lpstr>
      <vt:lpstr>Common misconception</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to think about why you are doing signature discovery</vt:lpstr>
      <vt:lpstr>Attribution and problems with attribution: The need to consider all available evidence</vt:lpstr>
      <vt:lpstr>Central techniques based on   non negative matrix factorization (NMF)</vt:lpstr>
      <vt:lpstr>For Attribution: Fix the signatures, fit the exposures by standard constrained linear optimization approaches</vt:lpstr>
      <vt:lpstr>Sparsity and plausibility</vt:lpstr>
      <vt:lpstr>Lack of sparsity: every signature is in (almost) every tumor A problem in earlier the predecessors of SignatureProfiler</vt:lpstr>
      <vt:lpstr>Lack of sparsity (close up)</vt:lpstr>
      <vt:lpstr>Extracted signatures good match to ground truth (6 of 11 shown)</vt:lpstr>
      <vt:lpstr>SigProfilerExtractor attribution example SBS40</vt:lpstr>
      <vt:lpstr>SigProfilerExtractor attribution example SBS5</vt:lpstr>
      <vt:lpstr>SigProfilerExtractor attribution example SBS1</vt:lpstr>
      <vt:lpstr>General issues with attribution</vt:lpstr>
      <vt:lpstr>Summary so far</vt:lpstr>
      <vt:lpstr>Signature extraction (discovery) Approaches based on Hierarchical Dirichlet Processes (HDP)  Incorporates by from LIU Mo</vt:lpstr>
      <vt:lpstr>Review why and what we are doing, and how NMF-based approaches do it  Slides 3, 16, 17  </vt:lpstr>
      <vt:lpstr>HDP approach to mutational signature extraction  / discovery</vt:lpstr>
      <vt:lpstr>HDP for mutational signature discovery (1)</vt:lpstr>
      <vt:lpstr>HDP for mutational signature discovery (1)</vt:lpstr>
      <vt:lpstr>The software for HDP</vt:lpstr>
      <vt:lpstr>The software for HDP as implemented by Roberts</vt:lpstr>
      <vt:lpstr>Part 1: Hierarchical Dirichlet process model for discovering mutational signatures</vt:lpstr>
      <vt:lpstr>Part 1: Computing over the hierarchical Dirichlet process model (1)</vt:lpstr>
      <vt:lpstr>Each of these is a “raw cluster” a.k.a. “aggregated partial spectrum” sampled at one point on the Gibb’s sampling chain</vt:lpstr>
      <vt:lpstr>Part 1: Computing over the hierarchical Dirichlet process model (2)</vt:lpstr>
      <vt:lpstr>Each cell is the count of mutations assigned to one raw cluster (at one point in the sampling chain)</vt:lpstr>
      <vt:lpstr>Part 1: Computing over the hierarchical Dirichlet process model (3)</vt:lpstr>
      <vt:lpstr>Diagnostics on burnin</vt:lpstr>
      <vt:lpstr>Part 2 Aligning and merging raw clusters to estimate mutational signatures</vt:lpstr>
      <vt:lpstr>Part 2 Aligning and merging raw clusters to estimate mutational signatures</vt:lpstr>
      <vt:lpstr>Allocation of mutations to signature (“component”) 0 seems to needs work; this seems to affect attribution, but not the accuracy of extracted signatures  We think we can fix this</vt:lpstr>
      <vt:lpstr>In synthetic data, often, except signature 0, all signatures very close to ground truth</vt:lpstr>
      <vt:lpstr>Component 0 contains a mixture of ground truth signatures partly because of raw clusters (“aggregated partial spectra”) in the sampling chain that represent mixtures of ground truth signatures</vt:lpstr>
      <vt:lpstr>Summary on data mining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George Rozen</dc:creator>
  <cp:lastModifiedBy>steve rozen</cp:lastModifiedBy>
  <cp:revision>1908</cp:revision>
  <cp:lastPrinted>2019-09-08T10:01:25Z</cp:lastPrinted>
  <dcterms:created xsi:type="dcterms:W3CDTF">2006-08-16T00:00:00Z</dcterms:created>
  <dcterms:modified xsi:type="dcterms:W3CDTF">2020-07-12T12:09:15Z</dcterms:modified>
</cp:coreProperties>
</file>